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handoutMasterIdLst>
    <p:handoutMasterId r:id="rId50"/>
  </p:handoutMasterIdLst>
  <p:sldIdLst>
    <p:sldId id="269" r:id="rId2"/>
    <p:sldId id="287" r:id="rId3"/>
    <p:sldId id="265" r:id="rId4"/>
    <p:sldId id="330" r:id="rId5"/>
    <p:sldId id="289" r:id="rId6"/>
    <p:sldId id="270" r:id="rId7"/>
    <p:sldId id="271" r:id="rId8"/>
    <p:sldId id="331" r:id="rId9"/>
    <p:sldId id="334" r:id="rId10"/>
    <p:sldId id="332" r:id="rId11"/>
    <p:sldId id="335" r:id="rId12"/>
    <p:sldId id="290" r:id="rId13"/>
    <p:sldId id="272" r:id="rId14"/>
    <p:sldId id="336" r:id="rId15"/>
    <p:sldId id="286" r:id="rId16"/>
    <p:sldId id="337" r:id="rId17"/>
    <p:sldId id="338" r:id="rId18"/>
    <p:sldId id="343" r:id="rId19"/>
    <p:sldId id="298" r:id="rId20"/>
    <p:sldId id="339" r:id="rId21"/>
    <p:sldId id="340" r:id="rId22"/>
    <p:sldId id="341" r:id="rId23"/>
    <p:sldId id="342" r:id="rId24"/>
    <p:sldId id="299" r:id="rId25"/>
    <p:sldId id="344" r:id="rId26"/>
    <p:sldId id="345" r:id="rId27"/>
    <p:sldId id="346" r:id="rId28"/>
    <p:sldId id="347" r:id="rId29"/>
    <p:sldId id="348" r:id="rId30"/>
    <p:sldId id="349" r:id="rId31"/>
    <p:sldId id="350" r:id="rId32"/>
    <p:sldId id="306" r:id="rId33"/>
    <p:sldId id="352" r:id="rId34"/>
    <p:sldId id="353" r:id="rId35"/>
    <p:sldId id="354" r:id="rId36"/>
    <p:sldId id="355" r:id="rId37"/>
    <p:sldId id="322" r:id="rId38"/>
    <p:sldId id="351" r:id="rId39"/>
    <p:sldId id="357" r:id="rId40"/>
    <p:sldId id="362" r:id="rId41"/>
    <p:sldId id="356" r:id="rId42"/>
    <p:sldId id="358" r:id="rId43"/>
    <p:sldId id="359" r:id="rId44"/>
    <p:sldId id="360" r:id="rId45"/>
    <p:sldId id="361" r:id="rId46"/>
    <p:sldId id="307" r:id="rId47"/>
    <p:sldId id="275" r:id="rId48"/>
  </p:sldIdLst>
  <p:sldSz cx="9144000" cy="6858000" type="screen4x3"/>
  <p:notesSz cx="6946900" cy="9283700"/>
  <p:defaultTextStyle>
    <a:defPPr>
      <a:defRPr lang="en-US"/>
    </a:defPPr>
    <a:lvl1pPr algn="l" rtl="0" fontAlgn="base">
      <a:spcBef>
        <a:spcPct val="0"/>
      </a:spcBef>
      <a:spcAft>
        <a:spcPct val="0"/>
      </a:spcAft>
      <a:defRPr sz="2400" kern="1200">
        <a:solidFill>
          <a:schemeClr val="tx1"/>
        </a:solidFill>
        <a:latin typeface="Arial" charset="0"/>
        <a:ea typeface="宋体" charset="-122"/>
        <a:cs typeface="+mn-cs"/>
      </a:defRPr>
    </a:lvl1pPr>
    <a:lvl2pPr marL="457200" algn="l" rtl="0" fontAlgn="base">
      <a:spcBef>
        <a:spcPct val="0"/>
      </a:spcBef>
      <a:spcAft>
        <a:spcPct val="0"/>
      </a:spcAft>
      <a:defRPr sz="2400" kern="1200">
        <a:solidFill>
          <a:schemeClr val="tx1"/>
        </a:solidFill>
        <a:latin typeface="Arial" charset="0"/>
        <a:ea typeface="宋体" charset="-122"/>
        <a:cs typeface="+mn-cs"/>
      </a:defRPr>
    </a:lvl2pPr>
    <a:lvl3pPr marL="914400" algn="l" rtl="0" fontAlgn="base">
      <a:spcBef>
        <a:spcPct val="0"/>
      </a:spcBef>
      <a:spcAft>
        <a:spcPct val="0"/>
      </a:spcAft>
      <a:defRPr sz="2400" kern="1200">
        <a:solidFill>
          <a:schemeClr val="tx1"/>
        </a:solidFill>
        <a:latin typeface="Arial" charset="0"/>
        <a:ea typeface="宋体" charset="-122"/>
        <a:cs typeface="+mn-cs"/>
      </a:defRPr>
    </a:lvl3pPr>
    <a:lvl4pPr marL="1371600" algn="l" rtl="0" fontAlgn="base">
      <a:spcBef>
        <a:spcPct val="0"/>
      </a:spcBef>
      <a:spcAft>
        <a:spcPct val="0"/>
      </a:spcAft>
      <a:defRPr sz="2400" kern="1200">
        <a:solidFill>
          <a:schemeClr val="tx1"/>
        </a:solidFill>
        <a:latin typeface="Arial" charset="0"/>
        <a:ea typeface="宋体" charset="-122"/>
        <a:cs typeface="+mn-cs"/>
      </a:defRPr>
    </a:lvl4pPr>
    <a:lvl5pPr marL="1828800" algn="l" rtl="0" fontAlgn="base">
      <a:spcBef>
        <a:spcPct val="0"/>
      </a:spcBef>
      <a:spcAft>
        <a:spcPct val="0"/>
      </a:spcAft>
      <a:defRPr sz="2400" kern="1200">
        <a:solidFill>
          <a:schemeClr val="tx1"/>
        </a:solidFill>
        <a:latin typeface="Arial" charset="0"/>
        <a:ea typeface="宋体" charset="-122"/>
        <a:cs typeface="+mn-cs"/>
      </a:defRPr>
    </a:lvl5pPr>
    <a:lvl6pPr marL="2286000" algn="l" defTabSz="914400" rtl="0" eaLnBrk="1" latinLnBrk="0" hangingPunct="1">
      <a:defRPr sz="2400" kern="1200">
        <a:solidFill>
          <a:schemeClr val="tx1"/>
        </a:solidFill>
        <a:latin typeface="Arial" charset="0"/>
        <a:ea typeface="宋体" charset="-122"/>
        <a:cs typeface="+mn-cs"/>
      </a:defRPr>
    </a:lvl6pPr>
    <a:lvl7pPr marL="2743200" algn="l" defTabSz="914400" rtl="0" eaLnBrk="1" latinLnBrk="0" hangingPunct="1">
      <a:defRPr sz="2400" kern="1200">
        <a:solidFill>
          <a:schemeClr val="tx1"/>
        </a:solidFill>
        <a:latin typeface="Arial" charset="0"/>
        <a:ea typeface="宋体" charset="-122"/>
        <a:cs typeface="+mn-cs"/>
      </a:defRPr>
    </a:lvl7pPr>
    <a:lvl8pPr marL="3200400" algn="l" defTabSz="914400" rtl="0" eaLnBrk="1" latinLnBrk="0" hangingPunct="1">
      <a:defRPr sz="2400" kern="1200">
        <a:solidFill>
          <a:schemeClr val="tx1"/>
        </a:solidFill>
        <a:latin typeface="Arial" charset="0"/>
        <a:ea typeface="宋体" charset="-122"/>
        <a:cs typeface="+mn-cs"/>
      </a:defRPr>
    </a:lvl8pPr>
    <a:lvl9pPr marL="3657600" algn="l" defTabSz="914400" rtl="0" eaLnBrk="1" latinLnBrk="0" hangingPunct="1">
      <a:defRPr sz="24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66"/>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C00"/>
    <a:srgbClr val="000080"/>
    <a:srgbClr val="00CC00"/>
    <a:srgbClr val="CCCC00"/>
    <a:srgbClr val="00CC66"/>
    <a:srgbClr val="FF0066"/>
    <a:srgbClr val="0066CC"/>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620" autoAdjust="0"/>
  </p:normalViewPr>
  <p:slideViewPr>
    <p:cSldViewPr>
      <p:cViewPr varScale="1">
        <p:scale>
          <a:sx n="108" d="100"/>
          <a:sy n="108" d="100"/>
        </p:scale>
        <p:origin x="-1704" y="-84"/>
      </p:cViewPr>
      <p:guideLst>
        <p:guide orient="horz" pos="2160"/>
        <p:guide pos="2880"/>
      </p:guideLst>
    </p:cSldViewPr>
  </p:slideViewPr>
  <p:outlineViewPr>
    <p:cViewPr>
      <p:scale>
        <a:sx n="33" d="100"/>
        <a:sy n="33" d="100"/>
      </p:scale>
      <p:origin x="72" y="4074"/>
    </p:cViewPr>
  </p:outlin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81" name="Rectangle 5"/>
          <p:cNvSpPr>
            <a:spLocks noGrp="1" noChangeArrowheads="1"/>
          </p:cNvSpPr>
          <p:nvPr>
            <p:ph type="hdr" sz="quarter"/>
          </p:nvPr>
        </p:nvSpPr>
        <p:spPr bwMode="auto">
          <a:xfrm>
            <a:off x="0" y="0"/>
            <a:ext cx="300990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738" tIns="46368" rIns="92738" bIns="46368" numCol="1" anchor="t" anchorCtr="0" compatLnSpc="1">
            <a:prstTxWarp prst="textNoShape">
              <a:avLst/>
            </a:prstTxWarp>
          </a:bodyPr>
          <a:lstStyle>
            <a:lvl1pPr defTabSz="925513" eaLnBrk="0" hangingPunct="0">
              <a:defRPr sz="1200">
                <a:latin typeface="Times New Roman" pitchFamily="18" charset="0"/>
              </a:defRPr>
            </a:lvl1pPr>
          </a:lstStyle>
          <a:p>
            <a:endParaRPr lang="zh-CN" altLang="en-US"/>
          </a:p>
        </p:txBody>
      </p:sp>
      <p:sp>
        <p:nvSpPr>
          <p:cNvPr id="24580" name="Rectangle 4"/>
          <p:cNvSpPr>
            <a:spLocks noGrp="1" noChangeArrowheads="1"/>
          </p:cNvSpPr>
          <p:nvPr>
            <p:ph type="dt" sz="quarter" idx="1"/>
          </p:nvPr>
        </p:nvSpPr>
        <p:spPr bwMode="auto">
          <a:xfrm>
            <a:off x="3937000" y="0"/>
            <a:ext cx="300990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738" tIns="46368" rIns="92738" bIns="46368" numCol="1" anchor="t" anchorCtr="0" compatLnSpc="1">
            <a:prstTxWarp prst="textNoShape">
              <a:avLst/>
            </a:prstTxWarp>
          </a:bodyPr>
          <a:lstStyle>
            <a:lvl1pPr algn="r" defTabSz="925513" eaLnBrk="0" hangingPunct="0">
              <a:defRPr sz="1200">
                <a:latin typeface="Times New Roman" pitchFamily="18" charset="0"/>
              </a:defRPr>
            </a:lvl1pPr>
          </a:lstStyle>
          <a:p>
            <a:endParaRPr lang="en-US" altLang="zh-CN"/>
          </a:p>
        </p:txBody>
      </p:sp>
      <p:sp>
        <p:nvSpPr>
          <p:cNvPr id="24579" name="Rectangle 3"/>
          <p:cNvSpPr>
            <a:spLocks noGrp="1" noChangeArrowheads="1"/>
          </p:cNvSpPr>
          <p:nvPr>
            <p:ph type="ftr" sz="quarter" idx="2"/>
          </p:nvPr>
        </p:nvSpPr>
        <p:spPr bwMode="auto">
          <a:xfrm>
            <a:off x="0" y="8820150"/>
            <a:ext cx="300990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738" tIns="46368" rIns="92738" bIns="46368" numCol="1" anchor="b" anchorCtr="0" compatLnSpc="1">
            <a:prstTxWarp prst="textNoShape">
              <a:avLst/>
            </a:prstTxWarp>
          </a:bodyPr>
          <a:lstStyle>
            <a:lvl1pPr defTabSz="925513" eaLnBrk="0" hangingPunct="0">
              <a:defRPr sz="1200">
                <a:latin typeface="Times New Roman" pitchFamily="18" charset="0"/>
              </a:defRPr>
            </a:lvl1pPr>
          </a:lstStyle>
          <a:p>
            <a:endParaRPr lang="en-US" altLang="zh-CN"/>
          </a:p>
        </p:txBody>
      </p:sp>
      <p:sp>
        <p:nvSpPr>
          <p:cNvPr id="24578" name="Rectangle 2"/>
          <p:cNvSpPr>
            <a:spLocks noGrp="1" noChangeArrowheads="1"/>
          </p:cNvSpPr>
          <p:nvPr>
            <p:ph type="sldNum" sz="quarter" idx="3"/>
          </p:nvPr>
        </p:nvSpPr>
        <p:spPr bwMode="auto">
          <a:xfrm>
            <a:off x="3937000" y="8820150"/>
            <a:ext cx="300990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738" tIns="46368" rIns="92738" bIns="46368" numCol="1" anchor="b" anchorCtr="0" compatLnSpc="1">
            <a:prstTxWarp prst="textNoShape">
              <a:avLst/>
            </a:prstTxWarp>
          </a:bodyPr>
          <a:lstStyle>
            <a:lvl1pPr algn="r" defTabSz="925513" eaLnBrk="0" hangingPunct="0">
              <a:defRPr sz="1200">
                <a:latin typeface="Times New Roman" pitchFamily="18" charset="0"/>
              </a:defRPr>
            </a:lvl1pPr>
          </a:lstStyle>
          <a:p>
            <a:fld id="{117D37A4-024E-489D-A9E7-3BE5DEB5A404}" type="slidenum">
              <a:rPr lang="zh-CN" altLang="en-US"/>
              <a:pPr/>
              <a:t>‹#›</a:t>
            </a:fld>
            <a:endParaRPr lang="en-US" altLang="zh-CN"/>
          </a:p>
        </p:txBody>
      </p:sp>
    </p:spTree>
    <p:extLst>
      <p:ext uri="{BB962C8B-B14F-4D97-AF65-F5344CB8AC3E}">
        <p14:creationId xmlns:p14="http://schemas.microsoft.com/office/powerpoint/2010/main" val="4075121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300990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321" tIns="0" rIns="19321" bIns="0" numCol="1" anchor="t" anchorCtr="0" compatLnSpc="1">
            <a:prstTxWarp prst="textNoShape">
              <a:avLst/>
            </a:prstTxWarp>
          </a:bodyPr>
          <a:lstStyle>
            <a:lvl1pPr defTabSz="925513" eaLnBrk="0" hangingPunct="0">
              <a:defRPr sz="1200"/>
            </a:lvl1pPr>
          </a:lstStyle>
          <a:p>
            <a:endParaRPr lang="zh-CN" altLang="en-US"/>
          </a:p>
        </p:txBody>
      </p:sp>
      <p:sp>
        <p:nvSpPr>
          <p:cNvPr id="2051" name="Rectangle 3"/>
          <p:cNvSpPr>
            <a:spLocks noGrp="1" noChangeArrowheads="1"/>
          </p:cNvSpPr>
          <p:nvPr>
            <p:ph type="dt" idx="1"/>
          </p:nvPr>
        </p:nvSpPr>
        <p:spPr bwMode="auto">
          <a:xfrm>
            <a:off x="3937000" y="0"/>
            <a:ext cx="300990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321" tIns="0" rIns="19321" bIns="0" numCol="1" anchor="t" anchorCtr="0" compatLnSpc="1">
            <a:prstTxWarp prst="textNoShape">
              <a:avLst/>
            </a:prstTxWarp>
          </a:bodyPr>
          <a:lstStyle>
            <a:lvl1pPr algn="r" defTabSz="925513" eaLnBrk="0" hangingPunct="0">
              <a:defRPr sz="1200"/>
            </a:lvl1pPr>
          </a:lstStyle>
          <a:p>
            <a:endParaRPr lang="en-US" altLang="zh-CN"/>
          </a:p>
        </p:txBody>
      </p:sp>
      <p:sp>
        <p:nvSpPr>
          <p:cNvPr id="2052" name="Rectangle 4"/>
          <p:cNvSpPr>
            <a:spLocks noGrp="1" noRot="1" noChangeAspect="1" noChangeArrowheads="1" noTextEdit="1"/>
          </p:cNvSpPr>
          <p:nvPr>
            <p:ph type="sldImg" idx="2"/>
          </p:nvPr>
        </p:nvSpPr>
        <p:spPr bwMode="auto">
          <a:xfrm>
            <a:off x="1152525" y="696913"/>
            <a:ext cx="4641850" cy="3481387"/>
          </a:xfrm>
          <a:prstGeom prst="rect">
            <a:avLst/>
          </a:prstGeom>
          <a:noFill/>
          <a:ln w="12700">
            <a:solidFill>
              <a:schemeClr val="tx1"/>
            </a:solidFill>
            <a:miter lim="800000"/>
            <a:headEnd/>
            <a:tailEnd/>
          </a:ln>
        </p:spPr>
      </p:sp>
      <p:sp>
        <p:nvSpPr>
          <p:cNvPr id="2053" name="Rectangle 5"/>
          <p:cNvSpPr>
            <a:spLocks noGrp="1" noChangeArrowheads="1"/>
          </p:cNvSpPr>
          <p:nvPr>
            <p:ph type="body" sz="quarter" idx="3"/>
          </p:nvPr>
        </p:nvSpPr>
        <p:spPr bwMode="auto">
          <a:xfrm>
            <a:off x="925513" y="4410075"/>
            <a:ext cx="5095875" cy="417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382" tIns="46692" rIns="93382" bIns="46692"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054" name="Rectangle 6"/>
          <p:cNvSpPr>
            <a:spLocks noGrp="1" noChangeArrowheads="1"/>
          </p:cNvSpPr>
          <p:nvPr>
            <p:ph type="ftr" sz="quarter" idx="4"/>
          </p:nvPr>
        </p:nvSpPr>
        <p:spPr bwMode="auto">
          <a:xfrm>
            <a:off x="0" y="8820150"/>
            <a:ext cx="300990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321" tIns="0" rIns="19321" bIns="0" numCol="1" anchor="b" anchorCtr="0" compatLnSpc="1">
            <a:prstTxWarp prst="textNoShape">
              <a:avLst/>
            </a:prstTxWarp>
          </a:bodyPr>
          <a:lstStyle>
            <a:lvl1pPr defTabSz="925513" eaLnBrk="0" hangingPunct="0">
              <a:defRPr sz="1200"/>
            </a:lvl1pPr>
          </a:lstStyle>
          <a:p>
            <a:endParaRPr lang="en-US" altLang="zh-CN"/>
          </a:p>
        </p:txBody>
      </p:sp>
      <p:sp>
        <p:nvSpPr>
          <p:cNvPr id="2055" name="Rectangle 7"/>
          <p:cNvSpPr>
            <a:spLocks noGrp="1" noChangeArrowheads="1"/>
          </p:cNvSpPr>
          <p:nvPr>
            <p:ph type="sldNum" sz="quarter" idx="5"/>
          </p:nvPr>
        </p:nvSpPr>
        <p:spPr bwMode="auto">
          <a:xfrm>
            <a:off x="3937000" y="8820150"/>
            <a:ext cx="300990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321" tIns="0" rIns="19321" bIns="0" numCol="1" anchor="b" anchorCtr="0" compatLnSpc="1">
            <a:prstTxWarp prst="textNoShape">
              <a:avLst/>
            </a:prstTxWarp>
          </a:bodyPr>
          <a:lstStyle>
            <a:lvl1pPr algn="r" defTabSz="925513" eaLnBrk="0" hangingPunct="0">
              <a:defRPr sz="1200"/>
            </a:lvl1pPr>
          </a:lstStyle>
          <a:p>
            <a:fld id="{8614FB9B-146A-4AE5-9021-581540259692}" type="slidenum">
              <a:rPr lang="zh-CN" altLang="en-US"/>
              <a:pPr/>
              <a:t>‹#›</a:t>
            </a:fld>
            <a:endParaRPr lang="en-US" altLang="zh-CN"/>
          </a:p>
        </p:txBody>
      </p:sp>
    </p:spTree>
    <p:extLst>
      <p:ext uri="{BB962C8B-B14F-4D97-AF65-F5344CB8AC3E}">
        <p14:creationId xmlns:p14="http://schemas.microsoft.com/office/powerpoint/2010/main" val="253828826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宋体" charset="-122"/>
        <a:ea typeface="宋体" charset="-122"/>
        <a:cs typeface="+mn-cs"/>
      </a:defRPr>
    </a:lvl1pPr>
    <a:lvl2pPr marL="457200" algn="l" rtl="0" eaLnBrk="0" fontAlgn="base" hangingPunct="0">
      <a:spcBef>
        <a:spcPct val="30000"/>
      </a:spcBef>
      <a:spcAft>
        <a:spcPct val="0"/>
      </a:spcAft>
      <a:defRPr kumimoji="1" sz="1200" kern="1200">
        <a:solidFill>
          <a:schemeClr val="tx1"/>
        </a:solidFill>
        <a:latin typeface="宋体" charset="-122"/>
        <a:ea typeface="宋体" charset="-122"/>
        <a:cs typeface="+mn-cs"/>
      </a:defRPr>
    </a:lvl2pPr>
    <a:lvl3pPr marL="914400" algn="l" rtl="0" eaLnBrk="0" fontAlgn="base" hangingPunct="0">
      <a:spcBef>
        <a:spcPct val="30000"/>
      </a:spcBef>
      <a:spcAft>
        <a:spcPct val="0"/>
      </a:spcAft>
      <a:defRPr kumimoji="1" sz="1200" kern="1200">
        <a:solidFill>
          <a:schemeClr val="tx1"/>
        </a:solidFill>
        <a:latin typeface="宋体" charset="-122"/>
        <a:ea typeface="宋体" charset="-122"/>
        <a:cs typeface="+mn-cs"/>
      </a:defRPr>
    </a:lvl3pPr>
    <a:lvl4pPr marL="1371600" algn="l" rtl="0" eaLnBrk="0" fontAlgn="base" hangingPunct="0">
      <a:spcBef>
        <a:spcPct val="30000"/>
      </a:spcBef>
      <a:spcAft>
        <a:spcPct val="0"/>
      </a:spcAft>
      <a:defRPr kumimoji="1" sz="1200" kern="1200">
        <a:solidFill>
          <a:schemeClr val="tx1"/>
        </a:solidFill>
        <a:latin typeface="宋体" charset="-122"/>
        <a:ea typeface="宋体" charset="-122"/>
        <a:cs typeface="+mn-cs"/>
      </a:defRPr>
    </a:lvl4pPr>
    <a:lvl5pPr marL="1828800" algn="l" rtl="0" eaLnBrk="0" fontAlgn="base" hangingPunct="0">
      <a:spcBef>
        <a:spcPct val="30000"/>
      </a:spcBef>
      <a:spcAft>
        <a:spcPct val="0"/>
      </a:spcAft>
      <a:defRPr kumimoji="1" sz="1200" kern="1200">
        <a:solidFill>
          <a:schemeClr val="tx1"/>
        </a:solidFill>
        <a:latin typeface="宋体" charset="-122"/>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89" name="Rectangle 17"/>
          <p:cNvSpPr>
            <a:spLocks noGrp="1" noChangeArrowheads="1"/>
          </p:cNvSpPr>
          <p:nvPr>
            <p:ph type="ctrTitle" sz="quarter"/>
          </p:nvPr>
        </p:nvSpPr>
        <p:spPr>
          <a:xfrm>
            <a:off x="1371600" y="1371600"/>
            <a:ext cx="6477000" cy="1905000"/>
          </a:xfrm>
        </p:spPr>
        <p:txBody>
          <a:bodyPr anchor="b"/>
          <a:lstStyle>
            <a:lvl1pPr algn="ctr">
              <a:lnSpc>
                <a:spcPct val="100000"/>
              </a:lnSpc>
              <a:defRPr sz="4400"/>
            </a:lvl1pPr>
          </a:lstStyle>
          <a:p>
            <a:pPr lvl="0"/>
            <a:r>
              <a:rPr lang="zh-CN" altLang="en-US" noProof="0" smtClean="0"/>
              <a:t>单击此处编辑母版标题样式</a:t>
            </a:r>
          </a:p>
        </p:txBody>
      </p:sp>
      <p:sp>
        <p:nvSpPr>
          <p:cNvPr id="3090" name="Rectangle 18"/>
          <p:cNvSpPr>
            <a:spLocks noGrp="1" noChangeArrowheads="1"/>
          </p:cNvSpPr>
          <p:nvPr>
            <p:ph type="subTitle" sz="quarter" idx="1"/>
          </p:nvPr>
        </p:nvSpPr>
        <p:spPr>
          <a:xfrm>
            <a:off x="1371600" y="3352800"/>
            <a:ext cx="6477000" cy="457200"/>
          </a:xfrm>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2"/>
                </a:solidFill>
                <a:miter lim="800000"/>
                <a:headEnd/>
                <a:tailEnd/>
              </a14:hiddenLine>
            </a:ext>
          </a:extLst>
        </p:spPr>
        <p:txBody>
          <a:bodyPr lIns="91440" tIns="0" rIns="91440" bIns="0"/>
          <a:lstStyle>
            <a:lvl1pPr marL="0" indent="0" algn="ctr">
              <a:spcBef>
                <a:spcPct val="0"/>
              </a:spcBef>
              <a:buClrTx/>
              <a:buFontTx/>
              <a:buNone/>
              <a:defRPr/>
            </a:lvl1pPr>
          </a:lstStyle>
          <a:p>
            <a:pPr lvl="0"/>
            <a:r>
              <a:rPr lang="zh-CN" altLang="en-US" noProof="0" smtClean="0"/>
              <a:t>单击此处编辑母版副标题样式</a:t>
            </a:r>
          </a:p>
        </p:txBody>
      </p:sp>
      <p:sp>
        <p:nvSpPr>
          <p:cNvPr id="3101" name="Rectangle 29"/>
          <p:cNvSpPr>
            <a:spLocks noGrp="1" noChangeArrowheads="1"/>
          </p:cNvSpPr>
          <p:nvPr>
            <p:ph type="dt" sz="half" idx="2"/>
          </p:nvPr>
        </p:nvSpPr>
        <p:spPr/>
        <p:txBody>
          <a:bodyPr/>
          <a:lstStyle>
            <a:lvl1pPr>
              <a:defRPr/>
            </a:lvl1pPr>
          </a:lstStyle>
          <a:p>
            <a:endParaRPr lang="en-US" altLang="zh-CN"/>
          </a:p>
        </p:txBody>
      </p:sp>
      <p:sp>
        <p:nvSpPr>
          <p:cNvPr id="3102" name="Rectangle 30"/>
          <p:cNvSpPr>
            <a:spLocks noGrp="1" noChangeArrowheads="1"/>
          </p:cNvSpPr>
          <p:nvPr>
            <p:ph type="ftr" sz="quarter" idx="3"/>
          </p:nvPr>
        </p:nvSpPr>
        <p:spPr/>
        <p:txBody>
          <a:bodyPr/>
          <a:lstStyle>
            <a:lvl1pPr>
              <a:defRPr/>
            </a:lvl1pPr>
          </a:lstStyle>
          <a:p>
            <a:endParaRPr lang="en-US" altLang="zh-CN"/>
          </a:p>
        </p:txBody>
      </p:sp>
      <p:sp>
        <p:nvSpPr>
          <p:cNvPr id="3103" name="Rectangle 31"/>
          <p:cNvSpPr>
            <a:spLocks noGrp="1" noChangeArrowheads="1"/>
          </p:cNvSpPr>
          <p:nvPr>
            <p:ph type="sldNum" sz="quarter" idx="4"/>
          </p:nvPr>
        </p:nvSpPr>
        <p:spPr/>
        <p:txBody>
          <a:bodyPr/>
          <a:lstStyle>
            <a:lvl1pPr>
              <a:defRPr/>
            </a:lvl1pPr>
          </a:lstStyle>
          <a:p>
            <a:fld id="{EB4D72D3-F673-47C6-9CEC-30CA75B65480}" type="slidenum">
              <a:rPr lang="zh-CN" altLang="en-US"/>
              <a:pPr/>
              <a:t>‹#›</a:t>
            </a:fld>
            <a:endParaRPr lang="en-US" altLang="zh-CN"/>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C60FDF8-1B9B-4A11-BCF9-405C6852256A}" type="slidenum">
              <a:rPr lang="zh-CN" altLang="en-US"/>
              <a:pPr/>
              <a:t>‹#›</a:t>
            </a:fld>
            <a:endParaRPr lang="en-US" altLang="zh-CN"/>
          </a:p>
        </p:txBody>
      </p:sp>
    </p:spTree>
    <p:extLst>
      <p:ext uri="{BB962C8B-B14F-4D97-AF65-F5344CB8AC3E}">
        <p14:creationId xmlns:p14="http://schemas.microsoft.com/office/powerpoint/2010/main" val="4001023525"/>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324600" y="819150"/>
            <a:ext cx="1447800" cy="48196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981200" y="819150"/>
            <a:ext cx="4191000" cy="48196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B8E6522-4A59-4FEA-BC27-97742C20D5E4}" type="slidenum">
              <a:rPr lang="zh-CN" altLang="en-US"/>
              <a:pPr/>
              <a:t>‹#›</a:t>
            </a:fld>
            <a:endParaRPr lang="en-US" altLang="zh-CN"/>
          </a:p>
        </p:txBody>
      </p:sp>
    </p:spTree>
    <p:extLst>
      <p:ext uri="{BB962C8B-B14F-4D97-AF65-F5344CB8AC3E}">
        <p14:creationId xmlns:p14="http://schemas.microsoft.com/office/powerpoint/2010/main" val="24829498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71D1DE95-642E-40D8-8BD2-0758726D7717}" type="slidenum">
              <a:rPr lang="zh-CN" altLang="en-US"/>
              <a:pPr/>
              <a:t>‹#›</a:t>
            </a:fld>
            <a:endParaRPr lang="en-US" altLang="zh-CN"/>
          </a:p>
        </p:txBody>
      </p:sp>
    </p:spTree>
    <p:extLst>
      <p:ext uri="{BB962C8B-B14F-4D97-AF65-F5344CB8AC3E}">
        <p14:creationId xmlns:p14="http://schemas.microsoft.com/office/powerpoint/2010/main" val="24069322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81A67D23-2EF5-46F6-AC1F-989537632BEF}" type="slidenum">
              <a:rPr lang="zh-CN" altLang="en-US"/>
              <a:pPr/>
              <a:t>‹#›</a:t>
            </a:fld>
            <a:endParaRPr lang="en-US" altLang="zh-CN"/>
          </a:p>
        </p:txBody>
      </p:sp>
    </p:spTree>
    <p:extLst>
      <p:ext uri="{BB962C8B-B14F-4D97-AF65-F5344CB8AC3E}">
        <p14:creationId xmlns:p14="http://schemas.microsoft.com/office/powerpoint/2010/main" val="124624887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981200" y="1752600"/>
            <a:ext cx="28194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953000" y="1752600"/>
            <a:ext cx="28194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36F5ED46-E7B1-4FCD-81F7-A05C80DDD8C9}" type="slidenum">
              <a:rPr lang="zh-CN" altLang="en-US"/>
              <a:pPr/>
              <a:t>‹#›</a:t>
            </a:fld>
            <a:endParaRPr lang="en-US" altLang="zh-CN"/>
          </a:p>
        </p:txBody>
      </p:sp>
    </p:spTree>
    <p:extLst>
      <p:ext uri="{BB962C8B-B14F-4D97-AF65-F5344CB8AC3E}">
        <p14:creationId xmlns:p14="http://schemas.microsoft.com/office/powerpoint/2010/main" val="3579222025"/>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009A15BD-BF63-49D8-BD8C-A18AFDEBB78E}" type="slidenum">
              <a:rPr lang="zh-CN" altLang="en-US"/>
              <a:pPr/>
              <a:t>‹#›</a:t>
            </a:fld>
            <a:endParaRPr lang="en-US" altLang="zh-CN"/>
          </a:p>
        </p:txBody>
      </p:sp>
    </p:spTree>
    <p:extLst>
      <p:ext uri="{BB962C8B-B14F-4D97-AF65-F5344CB8AC3E}">
        <p14:creationId xmlns:p14="http://schemas.microsoft.com/office/powerpoint/2010/main" val="3939670106"/>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33DC3A85-8E0D-42DA-A5BF-86519F81B899}" type="slidenum">
              <a:rPr lang="zh-CN" altLang="en-US"/>
              <a:pPr/>
              <a:t>‹#›</a:t>
            </a:fld>
            <a:endParaRPr lang="en-US" altLang="zh-CN"/>
          </a:p>
        </p:txBody>
      </p:sp>
    </p:spTree>
    <p:extLst>
      <p:ext uri="{BB962C8B-B14F-4D97-AF65-F5344CB8AC3E}">
        <p14:creationId xmlns:p14="http://schemas.microsoft.com/office/powerpoint/2010/main" val="3137632184"/>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284BB531-861C-44D7-9210-F7033F6AF886}" type="slidenum">
              <a:rPr lang="zh-CN" altLang="en-US"/>
              <a:pPr/>
              <a:t>‹#›</a:t>
            </a:fld>
            <a:endParaRPr lang="en-US" altLang="zh-CN"/>
          </a:p>
        </p:txBody>
      </p:sp>
    </p:spTree>
    <p:extLst>
      <p:ext uri="{BB962C8B-B14F-4D97-AF65-F5344CB8AC3E}">
        <p14:creationId xmlns:p14="http://schemas.microsoft.com/office/powerpoint/2010/main" val="3457415512"/>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0D966A5-9C95-4F44-8079-B9AF67F1FC81}" type="slidenum">
              <a:rPr lang="zh-CN" altLang="en-US"/>
              <a:pPr/>
              <a:t>‹#›</a:t>
            </a:fld>
            <a:endParaRPr lang="en-US" altLang="zh-CN"/>
          </a:p>
        </p:txBody>
      </p:sp>
    </p:spTree>
    <p:extLst>
      <p:ext uri="{BB962C8B-B14F-4D97-AF65-F5344CB8AC3E}">
        <p14:creationId xmlns:p14="http://schemas.microsoft.com/office/powerpoint/2010/main" val="1804113165"/>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AEF1DDE-6EE8-488E-B539-87A94BF151AA}" type="slidenum">
              <a:rPr lang="zh-CN" altLang="en-US"/>
              <a:pPr/>
              <a:t>‹#›</a:t>
            </a:fld>
            <a:endParaRPr lang="en-US" altLang="zh-CN"/>
          </a:p>
        </p:txBody>
      </p:sp>
    </p:spTree>
    <p:extLst>
      <p:ext uri="{BB962C8B-B14F-4D97-AF65-F5344CB8AC3E}">
        <p14:creationId xmlns:p14="http://schemas.microsoft.com/office/powerpoint/2010/main" val="3491178491"/>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bwMode="auto">
          <a:xfrm>
            <a:off x="1981200" y="819150"/>
            <a:ext cx="57912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7" rIns="92075" bIns="46037" numCol="1" anchor="ctr" anchorCtr="0" compatLnSpc="1">
            <a:prstTxWarp prst="textNoShape">
              <a:avLst/>
            </a:prstTxWarp>
          </a:bodyPr>
          <a:lstStyle/>
          <a:p>
            <a:pPr lvl="0"/>
            <a:r>
              <a:rPr lang="zh-CN" altLang="en-US" smtClean="0"/>
              <a:t>单击此处编辑母版标题样式</a:t>
            </a:r>
          </a:p>
        </p:txBody>
      </p:sp>
      <p:sp>
        <p:nvSpPr>
          <p:cNvPr id="1028" name="Rectangle 4"/>
          <p:cNvSpPr>
            <a:spLocks noGrp="1" noChangeArrowheads="1"/>
          </p:cNvSpPr>
          <p:nvPr>
            <p:ph type="body" idx="1"/>
          </p:nvPr>
        </p:nvSpPr>
        <p:spPr bwMode="auto">
          <a:xfrm>
            <a:off x="1981200" y="1752600"/>
            <a:ext cx="57912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7" rIns="92075" bIns="46037"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48" name="Rectangle 24"/>
          <p:cNvSpPr>
            <a:spLocks noGrp="1" noChangeArrowheads="1"/>
          </p:cNvSpPr>
          <p:nvPr>
            <p:ph type="dt" sz="half" idx="2"/>
          </p:nvPr>
        </p:nvSpPr>
        <p:spPr bwMode="auto">
          <a:xfrm>
            <a:off x="838200" y="6248400"/>
            <a:ext cx="2667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7" rIns="92075" bIns="46037" numCol="1" anchor="b" anchorCtr="0" compatLnSpc="1">
            <a:prstTxWarp prst="textNoShape">
              <a:avLst/>
            </a:prstTxWarp>
          </a:bodyPr>
          <a:lstStyle>
            <a:lvl1pPr>
              <a:defRPr sz="1000">
                <a:solidFill>
                  <a:schemeClr val="bg1"/>
                </a:solidFill>
                <a:latin typeface="Century Gothic" pitchFamily="34" charset="0"/>
              </a:defRPr>
            </a:lvl1pPr>
          </a:lstStyle>
          <a:p>
            <a:endParaRPr lang="en-US" altLang="zh-CN"/>
          </a:p>
        </p:txBody>
      </p:sp>
      <p:sp>
        <p:nvSpPr>
          <p:cNvPr id="1049" name="Rectangle 25"/>
          <p:cNvSpPr>
            <a:spLocks noGrp="1" noChangeArrowheads="1"/>
          </p:cNvSpPr>
          <p:nvPr>
            <p:ph type="ftr" sz="quarter" idx="3"/>
          </p:nvPr>
        </p:nvSpPr>
        <p:spPr bwMode="auto">
          <a:xfrm>
            <a:off x="3581400" y="6248400"/>
            <a:ext cx="3886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7" rIns="92075" bIns="46037" numCol="1" anchor="b" anchorCtr="0" compatLnSpc="1">
            <a:prstTxWarp prst="textNoShape">
              <a:avLst/>
            </a:prstTxWarp>
          </a:bodyPr>
          <a:lstStyle>
            <a:lvl1pPr>
              <a:defRPr sz="1000">
                <a:solidFill>
                  <a:schemeClr val="bg1"/>
                </a:solidFill>
                <a:latin typeface="Century Gothic" pitchFamily="34" charset="0"/>
              </a:defRPr>
            </a:lvl1pPr>
          </a:lstStyle>
          <a:p>
            <a:endParaRPr lang="en-US" altLang="zh-CN"/>
          </a:p>
        </p:txBody>
      </p:sp>
      <p:sp>
        <p:nvSpPr>
          <p:cNvPr id="1050" name="Rectangle 26"/>
          <p:cNvSpPr>
            <a:spLocks noGrp="1" noChangeArrowheads="1"/>
          </p:cNvSpPr>
          <p:nvPr>
            <p:ph type="sldNum" sz="quarter" idx="4"/>
          </p:nvPr>
        </p:nvSpPr>
        <p:spPr bwMode="auto">
          <a:xfrm>
            <a:off x="7543800" y="6248400"/>
            <a:ext cx="685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7" rIns="92075" bIns="46037" numCol="1" anchor="b" anchorCtr="0" compatLnSpc="1">
            <a:prstTxWarp prst="textNoShape">
              <a:avLst/>
            </a:prstTxWarp>
          </a:bodyPr>
          <a:lstStyle>
            <a:lvl1pPr algn="r">
              <a:defRPr sz="1000">
                <a:solidFill>
                  <a:schemeClr val="bg1"/>
                </a:solidFill>
                <a:latin typeface="Century Gothic" pitchFamily="34" charset="0"/>
              </a:defRPr>
            </a:lvl1pPr>
          </a:lstStyle>
          <a:p>
            <a:fld id="{0FA7AFDE-0443-4054-88B5-CD76ECDE4592}" type="slidenum">
              <a:rPr lang="zh-CN" altLang="en-US"/>
              <a:pPr/>
              <a:t>‹#›</a:t>
            </a:fld>
            <a:endParaRPr lang="en-US" altLang="zh-CN"/>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txStyles>
    <p:titleStyle>
      <a:lvl1pPr algn="l" rtl="0" eaLnBrk="1" fontAlgn="base" hangingPunct="1">
        <a:lnSpc>
          <a:spcPct val="90000"/>
        </a:lnSpc>
        <a:spcBef>
          <a:spcPct val="0"/>
        </a:spcBef>
        <a:spcAft>
          <a:spcPct val="0"/>
        </a:spcAft>
        <a:defRPr sz="2400" b="1">
          <a:solidFill>
            <a:schemeClr val="bg1"/>
          </a:solidFill>
          <a:latin typeface="+mj-lt"/>
          <a:ea typeface="+mj-ea"/>
          <a:cs typeface="+mj-cs"/>
        </a:defRPr>
      </a:lvl1pPr>
      <a:lvl2pPr algn="l" rtl="0" eaLnBrk="1" fontAlgn="base" hangingPunct="1">
        <a:lnSpc>
          <a:spcPct val="90000"/>
        </a:lnSpc>
        <a:spcBef>
          <a:spcPct val="0"/>
        </a:spcBef>
        <a:spcAft>
          <a:spcPct val="0"/>
        </a:spcAft>
        <a:defRPr sz="2400" b="1">
          <a:solidFill>
            <a:schemeClr val="bg1"/>
          </a:solidFill>
          <a:latin typeface="宋体" charset="-122"/>
          <a:ea typeface="宋体" charset="-122"/>
        </a:defRPr>
      </a:lvl2pPr>
      <a:lvl3pPr algn="l" rtl="0" eaLnBrk="1" fontAlgn="base" hangingPunct="1">
        <a:lnSpc>
          <a:spcPct val="90000"/>
        </a:lnSpc>
        <a:spcBef>
          <a:spcPct val="0"/>
        </a:spcBef>
        <a:spcAft>
          <a:spcPct val="0"/>
        </a:spcAft>
        <a:defRPr sz="2400" b="1">
          <a:solidFill>
            <a:schemeClr val="bg1"/>
          </a:solidFill>
          <a:latin typeface="宋体" charset="-122"/>
          <a:ea typeface="宋体" charset="-122"/>
        </a:defRPr>
      </a:lvl3pPr>
      <a:lvl4pPr algn="l" rtl="0" eaLnBrk="1" fontAlgn="base" hangingPunct="1">
        <a:lnSpc>
          <a:spcPct val="90000"/>
        </a:lnSpc>
        <a:spcBef>
          <a:spcPct val="0"/>
        </a:spcBef>
        <a:spcAft>
          <a:spcPct val="0"/>
        </a:spcAft>
        <a:defRPr sz="2400" b="1">
          <a:solidFill>
            <a:schemeClr val="bg1"/>
          </a:solidFill>
          <a:latin typeface="宋体" charset="-122"/>
          <a:ea typeface="宋体" charset="-122"/>
        </a:defRPr>
      </a:lvl4pPr>
      <a:lvl5pPr algn="l" rtl="0" eaLnBrk="1" fontAlgn="base" hangingPunct="1">
        <a:lnSpc>
          <a:spcPct val="90000"/>
        </a:lnSpc>
        <a:spcBef>
          <a:spcPct val="0"/>
        </a:spcBef>
        <a:spcAft>
          <a:spcPct val="0"/>
        </a:spcAft>
        <a:defRPr sz="2400" b="1">
          <a:solidFill>
            <a:schemeClr val="bg1"/>
          </a:solidFill>
          <a:latin typeface="宋体" charset="-122"/>
          <a:ea typeface="宋体" charset="-122"/>
        </a:defRPr>
      </a:lvl5pPr>
      <a:lvl6pPr marL="457200" algn="l" rtl="0" eaLnBrk="1" fontAlgn="base" hangingPunct="1">
        <a:lnSpc>
          <a:spcPct val="90000"/>
        </a:lnSpc>
        <a:spcBef>
          <a:spcPct val="0"/>
        </a:spcBef>
        <a:spcAft>
          <a:spcPct val="0"/>
        </a:spcAft>
        <a:defRPr sz="2400" b="1">
          <a:solidFill>
            <a:schemeClr val="bg1"/>
          </a:solidFill>
          <a:latin typeface="宋体" charset="-122"/>
          <a:ea typeface="宋体" charset="-122"/>
        </a:defRPr>
      </a:lvl6pPr>
      <a:lvl7pPr marL="914400" algn="l" rtl="0" eaLnBrk="1" fontAlgn="base" hangingPunct="1">
        <a:lnSpc>
          <a:spcPct val="90000"/>
        </a:lnSpc>
        <a:spcBef>
          <a:spcPct val="0"/>
        </a:spcBef>
        <a:spcAft>
          <a:spcPct val="0"/>
        </a:spcAft>
        <a:defRPr sz="2400" b="1">
          <a:solidFill>
            <a:schemeClr val="bg1"/>
          </a:solidFill>
          <a:latin typeface="宋体" charset="-122"/>
          <a:ea typeface="宋体" charset="-122"/>
        </a:defRPr>
      </a:lvl7pPr>
      <a:lvl8pPr marL="1371600" algn="l" rtl="0" eaLnBrk="1" fontAlgn="base" hangingPunct="1">
        <a:lnSpc>
          <a:spcPct val="90000"/>
        </a:lnSpc>
        <a:spcBef>
          <a:spcPct val="0"/>
        </a:spcBef>
        <a:spcAft>
          <a:spcPct val="0"/>
        </a:spcAft>
        <a:defRPr sz="2400" b="1">
          <a:solidFill>
            <a:schemeClr val="bg1"/>
          </a:solidFill>
          <a:latin typeface="宋体" charset="-122"/>
          <a:ea typeface="宋体" charset="-122"/>
        </a:defRPr>
      </a:lvl8pPr>
      <a:lvl9pPr marL="1828800" algn="l" rtl="0" eaLnBrk="1" fontAlgn="base" hangingPunct="1">
        <a:lnSpc>
          <a:spcPct val="90000"/>
        </a:lnSpc>
        <a:spcBef>
          <a:spcPct val="0"/>
        </a:spcBef>
        <a:spcAft>
          <a:spcPct val="0"/>
        </a:spcAft>
        <a:defRPr sz="2400" b="1">
          <a:solidFill>
            <a:schemeClr val="bg1"/>
          </a:solidFill>
          <a:latin typeface="宋体" charset="-122"/>
          <a:ea typeface="宋体" charset="-122"/>
        </a:defRPr>
      </a:lvl9pPr>
    </p:titleStyle>
    <p:bodyStyle>
      <a:lvl1pPr marL="342900" indent="-342900" algn="l" rtl="0" eaLnBrk="1" fontAlgn="base" hangingPunct="1">
        <a:spcBef>
          <a:spcPct val="50000"/>
        </a:spcBef>
        <a:spcAft>
          <a:spcPct val="0"/>
        </a:spcAft>
        <a:buClr>
          <a:schemeClr val="bg1"/>
        </a:buClr>
        <a:buChar char="•"/>
        <a:defRPr sz="2400">
          <a:solidFill>
            <a:schemeClr val="bg1"/>
          </a:solidFill>
          <a:latin typeface="+mn-lt"/>
          <a:ea typeface="+mn-ea"/>
          <a:cs typeface="+mn-cs"/>
        </a:defRPr>
      </a:lvl1pPr>
      <a:lvl2pPr marL="742950" indent="-285750" algn="l" rtl="0" eaLnBrk="1" fontAlgn="base" hangingPunct="1">
        <a:spcBef>
          <a:spcPct val="20000"/>
        </a:spcBef>
        <a:spcAft>
          <a:spcPct val="0"/>
        </a:spcAft>
        <a:buClr>
          <a:schemeClr val="bg1"/>
        </a:buClr>
        <a:buChar char="•"/>
        <a:defRPr sz="2200">
          <a:solidFill>
            <a:schemeClr val="bg1"/>
          </a:solidFill>
          <a:latin typeface="+mn-lt"/>
          <a:ea typeface="+mn-ea"/>
        </a:defRPr>
      </a:lvl2pPr>
      <a:lvl3pPr marL="1085850" indent="-228600" algn="l" rtl="0" eaLnBrk="1" fontAlgn="base" hangingPunct="1">
        <a:spcBef>
          <a:spcPct val="20000"/>
        </a:spcBef>
        <a:spcAft>
          <a:spcPct val="0"/>
        </a:spcAft>
        <a:buClr>
          <a:schemeClr val="bg1"/>
        </a:buClr>
        <a:buChar char="•"/>
        <a:defRPr sz="2000">
          <a:solidFill>
            <a:schemeClr val="bg1"/>
          </a:solidFill>
          <a:latin typeface="+mn-lt"/>
          <a:ea typeface="+mn-ea"/>
        </a:defRPr>
      </a:lvl3pPr>
      <a:lvl4pPr marL="1428750" indent="-228600" algn="l" rtl="0" eaLnBrk="1" fontAlgn="base" hangingPunct="1">
        <a:spcBef>
          <a:spcPct val="20000"/>
        </a:spcBef>
        <a:spcAft>
          <a:spcPct val="0"/>
        </a:spcAft>
        <a:buClr>
          <a:schemeClr val="bg1"/>
        </a:buClr>
        <a:buChar char="•"/>
        <a:defRPr>
          <a:solidFill>
            <a:schemeClr val="bg1"/>
          </a:solidFill>
          <a:latin typeface="+mn-lt"/>
          <a:ea typeface="+mn-ea"/>
        </a:defRPr>
      </a:lvl4pPr>
      <a:lvl5pPr marL="1771650" indent="-228600" algn="l" rtl="0" eaLnBrk="1" fontAlgn="base" hangingPunct="1">
        <a:spcBef>
          <a:spcPct val="20000"/>
        </a:spcBef>
        <a:spcAft>
          <a:spcPct val="0"/>
        </a:spcAft>
        <a:buClr>
          <a:schemeClr val="bg1"/>
        </a:buClr>
        <a:buChar char="•"/>
        <a:defRPr sz="1600">
          <a:solidFill>
            <a:schemeClr val="bg1"/>
          </a:solidFill>
          <a:latin typeface="+mn-lt"/>
          <a:ea typeface="+mn-ea"/>
        </a:defRPr>
      </a:lvl5pPr>
      <a:lvl6pPr marL="2228850" indent="-228600" algn="l" rtl="0" eaLnBrk="1" fontAlgn="base" hangingPunct="1">
        <a:spcBef>
          <a:spcPct val="20000"/>
        </a:spcBef>
        <a:spcAft>
          <a:spcPct val="0"/>
        </a:spcAft>
        <a:buClr>
          <a:schemeClr val="bg1"/>
        </a:buClr>
        <a:buChar char="•"/>
        <a:defRPr sz="1600">
          <a:solidFill>
            <a:schemeClr val="bg1"/>
          </a:solidFill>
          <a:latin typeface="+mn-lt"/>
          <a:ea typeface="+mn-ea"/>
        </a:defRPr>
      </a:lvl6pPr>
      <a:lvl7pPr marL="2686050" indent="-228600" algn="l" rtl="0" eaLnBrk="1" fontAlgn="base" hangingPunct="1">
        <a:spcBef>
          <a:spcPct val="20000"/>
        </a:spcBef>
        <a:spcAft>
          <a:spcPct val="0"/>
        </a:spcAft>
        <a:buClr>
          <a:schemeClr val="bg1"/>
        </a:buClr>
        <a:buChar char="•"/>
        <a:defRPr sz="1600">
          <a:solidFill>
            <a:schemeClr val="bg1"/>
          </a:solidFill>
          <a:latin typeface="+mn-lt"/>
          <a:ea typeface="+mn-ea"/>
        </a:defRPr>
      </a:lvl7pPr>
      <a:lvl8pPr marL="3143250" indent="-228600" algn="l" rtl="0" eaLnBrk="1" fontAlgn="base" hangingPunct="1">
        <a:spcBef>
          <a:spcPct val="20000"/>
        </a:spcBef>
        <a:spcAft>
          <a:spcPct val="0"/>
        </a:spcAft>
        <a:buClr>
          <a:schemeClr val="bg1"/>
        </a:buClr>
        <a:buChar char="•"/>
        <a:defRPr sz="1600">
          <a:solidFill>
            <a:schemeClr val="bg1"/>
          </a:solidFill>
          <a:latin typeface="+mn-lt"/>
          <a:ea typeface="+mn-ea"/>
        </a:defRPr>
      </a:lvl8pPr>
      <a:lvl9pPr marL="3600450" indent="-228600" algn="l" rtl="0" eaLnBrk="1" fontAlgn="base" hangingPunct="1">
        <a:spcBef>
          <a:spcPct val="20000"/>
        </a:spcBef>
        <a:spcAft>
          <a:spcPct val="0"/>
        </a:spcAft>
        <a:buClr>
          <a:schemeClr val="bg1"/>
        </a:buClr>
        <a:buChar char="•"/>
        <a:defRPr sz="1600">
          <a:solidFill>
            <a:schemeClr val="bg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mailto:yourname@gmail.com"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hyperlink" Target="http://diy.kenweini.com/"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localhost/"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mailto:myemail03@163.co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mailto:mailname@gmail.com|123456|smtp.gmail.com|587|ssl"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5" name="Rectangle 3"/>
          <p:cNvSpPr>
            <a:spLocks noGrp="1" noChangeArrowheads="1"/>
          </p:cNvSpPr>
          <p:nvPr>
            <p:ph type="ctrTitle"/>
          </p:nvPr>
        </p:nvSpPr>
        <p:spPr>
          <a:xfrm>
            <a:off x="1475656" y="1556792"/>
            <a:ext cx="6477000" cy="1512168"/>
          </a:xfrm>
        </p:spPr>
        <p:txBody>
          <a:bodyPr/>
          <a:lstStyle/>
          <a:p>
            <a:r>
              <a:rPr lang="zh-CN" altLang="en-US" dirty="0" smtClean="0"/>
              <a:t>高效自动化</a:t>
            </a:r>
            <a:r>
              <a:rPr lang="en-US" altLang="zh-CN" dirty="0" smtClean="0"/>
              <a:t/>
            </a:r>
            <a:br>
              <a:rPr lang="en-US" altLang="zh-CN" dirty="0" smtClean="0"/>
            </a:br>
            <a:r>
              <a:rPr lang="zh-CN" altLang="en-US" dirty="0" smtClean="0"/>
              <a:t>客户维护方案</a:t>
            </a:r>
            <a:endParaRPr lang="zh-CN" altLang="en-US" dirty="0"/>
          </a:p>
        </p:txBody>
      </p:sp>
      <p:sp>
        <p:nvSpPr>
          <p:cNvPr id="23554" name="Rectangle 2"/>
          <p:cNvSpPr>
            <a:spLocks noGrp="1" noChangeArrowheads="1"/>
          </p:cNvSpPr>
          <p:nvPr>
            <p:ph type="subTitle" idx="1"/>
          </p:nvPr>
        </p:nvSpPr>
        <p:spPr>
          <a:xfrm>
            <a:off x="1691680" y="4221088"/>
            <a:ext cx="6552728" cy="1080120"/>
          </a:xfrm>
        </p:spPr>
        <p:txBody>
          <a:bodyPr/>
          <a:lstStyle/>
          <a:p>
            <a:r>
              <a:rPr lang="zh-CN" altLang="en-US" dirty="0" smtClean="0">
                <a:solidFill>
                  <a:srgbClr val="000080"/>
                </a:solidFill>
              </a:rPr>
              <a:t>肯为旎</a:t>
            </a:r>
            <a:endParaRPr lang="en-US" altLang="zh-CN" sz="800" dirty="0" smtClean="0">
              <a:solidFill>
                <a:srgbClr val="000080"/>
              </a:solidFill>
            </a:endParaRPr>
          </a:p>
          <a:p>
            <a:r>
              <a:rPr lang="en-US" altLang="zh-CN" dirty="0" smtClean="0">
                <a:solidFill>
                  <a:srgbClr val="000080"/>
                </a:solidFill>
              </a:rPr>
              <a:t>http://www.kenweini.com</a:t>
            </a:r>
            <a:endParaRPr lang="zh-CN" altLang="en-US" dirty="0">
              <a:solidFill>
                <a:srgbClr val="000080"/>
              </a:solidFill>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 </a:t>
            </a:r>
            <a:r>
              <a:rPr lang="zh-CN" altLang="en-US" dirty="0" smtClean="0"/>
              <a:t>预</a:t>
            </a:r>
            <a:r>
              <a:rPr lang="zh-CN" altLang="en-US" dirty="0"/>
              <a:t>存</a:t>
            </a:r>
            <a:r>
              <a:rPr lang="zh-CN" altLang="en-US" dirty="0" smtClean="0"/>
              <a:t>标题</a:t>
            </a:r>
            <a:endParaRPr lang="zh-CN" altLang="en-US" dirty="0"/>
          </a:p>
        </p:txBody>
      </p:sp>
      <p:sp>
        <p:nvSpPr>
          <p:cNvPr id="3" name="内容占位符 2"/>
          <p:cNvSpPr>
            <a:spLocks noGrp="1"/>
          </p:cNvSpPr>
          <p:nvPr>
            <p:ph idx="1"/>
          </p:nvPr>
        </p:nvSpPr>
        <p:spPr>
          <a:xfrm>
            <a:off x="899592" y="1752600"/>
            <a:ext cx="7344816" cy="4196680"/>
          </a:xfrm>
        </p:spPr>
        <p:txBody>
          <a:bodyPr/>
          <a:lstStyle/>
          <a:p>
            <a:pPr marL="0" indent="0">
              <a:buNone/>
            </a:pPr>
            <a:r>
              <a:rPr lang="zh-CN" altLang="en-US" dirty="0" smtClean="0">
                <a:latin typeface="+mn-ea"/>
              </a:rPr>
              <a:t>点击</a:t>
            </a:r>
            <a:r>
              <a:rPr lang="zh-CN" altLang="en-US" dirty="0">
                <a:latin typeface="+mn-ea"/>
              </a:rPr>
              <a:t>左侧栏的预存</a:t>
            </a:r>
            <a:r>
              <a:rPr lang="zh-CN" altLang="en-US" dirty="0" smtClean="0">
                <a:latin typeface="+mn-ea"/>
              </a:rPr>
              <a:t>标题，</a:t>
            </a:r>
            <a:r>
              <a:rPr lang="zh-CN" altLang="en-US" dirty="0">
                <a:latin typeface="+mn-ea"/>
              </a:rPr>
              <a:t>预先</a:t>
            </a:r>
            <a:r>
              <a:rPr lang="zh-CN" altLang="en-US" dirty="0" smtClean="0">
                <a:latin typeface="+mn-ea"/>
              </a:rPr>
              <a:t>保存邮件的发送标题。</a:t>
            </a:r>
            <a:endParaRPr lang="en-US" altLang="zh-CN" dirty="0" smtClean="0">
              <a:latin typeface="+mn-ea"/>
            </a:endParaRPr>
          </a:p>
          <a:p>
            <a:pPr marL="0" indent="0">
              <a:buNone/>
            </a:pPr>
            <a:endParaRPr lang="en-US" altLang="zh-CN" sz="800" dirty="0">
              <a:latin typeface="+mn-ea"/>
            </a:endParaRPr>
          </a:p>
          <a:p>
            <a:pPr marL="0" indent="0">
              <a:buNone/>
            </a:pPr>
            <a:r>
              <a:rPr lang="zh-CN" altLang="en-US" sz="1600" dirty="0" smtClean="0">
                <a:latin typeface="+mn-ea"/>
              </a:rPr>
              <a:t>温馨提示：</a:t>
            </a:r>
            <a:endParaRPr lang="en-US" altLang="zh-CN" sz="1600" dirty="0" smtClean="0">
              <a:latin typeface="+mn-ea"/>
            </a:endParaRPr>
          </a:p>
          <a:p>
            <a:pPr marL="0" indent="0">
              <a:buNone/>
            </a:pPr>
            <a:r>
              <a:rPr lang="en-US" altLang="zh-CN" sz="1600" dirty="0">
                <a:latin typeface="+mn-ea"/>
              </a:rPr>
              <a:t>1</a:t>
            </a:r>
            <a:r>
              <a:rPr lang="zh-CN" altLang="en-US" sz="1600" dirty="0">
                <a:latin typeface="+mn-ea"/>
              </a:rPr>
              <a:t>）</a:t>
            </a:r>
            <a:r>
              <a:rPr lang="zh-CN" altLang="en-US" sz="1600" dirty="0" smtClean="0">
                <a:latin typeface="+mn-ea"/>
              </a:rPr>
              <a:t>预存</a:t>
            </a:r>
            <a:r>
              <a:rPr lang="zh-CN" altLang="en-US" sz="1600" dirty="0">
                <a:latin typeface="+mn-ea"/>
              </a:rPr>
              <a:t>标题为一行一</a:t>
            </a:r>
            <a:r>
              <a:rPr lang="zh-CN" altLang="en-US" sz="1600" dirty="0" smtClean="0">
                <a:latin typeface="+mn-ea"/>
              </a:rPr>
              <a:t>个，比如：</a:t>
            </a:r>
            <a:endParaRPr lang="en-US" altLang="zh-CN" sz="1600" dirty="0" smtClean="0">
              <a:latin typeface="+mn-ea"/>
            </a:endParaRPr>
          </a:p>
          <a:p>
            <a:pPr marL="0" indent="0">
              <a:buNone/>
            </a:pPr>
            <a:r>
              <a:rPr lang="zh-CN" altLang="en-US" sz="1600" dirty="0"/>
              <a:t>产品报价</a:t>
            </a:r>
            <a:r>
              <a:rPr lang="en-US" altLang="zh-CN" sz="1600" dirty="0"/>
              <a:t>[</a:t>
            </a:r>
            <a:r>
              <a:rPr lang="en-US" altLang="zh-CN" sz="1600" dirty="0" err="1"/>
              <a:t>random:number</a:t>
            </a:r>
            <a:r>
              <a:rPr lang="en-US" altLang="zh-CN" sz="1600" dirty="0"/>
              <a:t>]</a:t>
            </a:r>
            <a:br>
              <a:rPr lang="en-US" altLang="zh-CN" sz="1600" dirty="0"/>
            </a:br>
            <a:r>
              <a:rPr lang="zh-CN" altLang="en-US" sz="1600" dirty="0"/>
              <a:t>产品报价表（无占位符）</a:t>
            </a:r>
            <a:br>
              <a:rPr lang="zh-CN" altLang="en-US" sz="1600" dirty="0"/>
            </a:br>
            <a:r>
              <a:rPr lang="zh-CN" altLang="en-US" sz="1600" dirty="0"/>
              <a:t>产品询价</a:t>
            </a:r>
            <a:r>
              <a:rPr lang="en-US" altLang="zh-CN" sz="1600" dirty="0"/>
              <a:t>[</a:t>
            </a:r>
            <a:r>
              <a:rPr lang="en-US" altLang="zh-CN" sz="1600" dirty="0" err="1"/>
              <a:t>edm-send:title</a:t>
            </a:r>
            <a:r>
              <a:rPr lang="en-US" altLang="zh-CN" sz="1600" dirty="0" smtClean="0"/>
              <a:t>]</a:t>
            </a:r>
          </a:p>
          <a:p>
            <a:pPr marL="0" indent="0">
              <a:buNone/>
            </a:pPr>
            <a:endParaRPr lang="en-US" altLang="zh-CN" sz="800" dirty="0"/>
          </a:p>
          <a:p>
            <a:pPr marL="0" indent="0">
              <a:buNone/>
            </a:pPr>
            <a:r>
              <a:rPr lang="en-US" altLang="zh-CN" sz="1600" dirty="0" smtClean="0"/>
              <a:t>2</a:t>
            </a:r>
            <a:r>
              <a:rPr lang="zh-CN" altLang="en-US" sz="1600" dirty="0"/>
              <a:t>）预存标题</a:t>
            </a:r>
            <a:r>
              <a:rPr lang="zh-CN" altLang="en-US" sz="1600" dirty="0" smtClean="0"/>
              <a:t>可使用</a:t>
            </a:r>
            <a:r>
              <a:rPr lang="zh-CN" altLang="en-US" sz="1600" dirty="0"/>
              <a:t>占位</a:t>
            </a:r>
            <a:r>
              <a:rPr lang="zh-CN" altLang="en-US" sz="1600" dirty="0" smtClean="0"/>
              <a:t>符</a:t>
            </a:r>
            <a:r>
              <a:rPr lang="en-US" altLang="zh-CN" sz="1600" dirty="0" smtClean="0"/>
              <a:t>,</a:t>
            </a:r>
            <a:r>
              <a:rPr lang="zh-CN" altLang="en-US" sz="1600" dirty="0" smtClean="0"/>
              <a:t>比如上面中括号及其中的字符</a:t>
            </a:r>
            <a:r>
              <a:rPr lang="en-US" altLang="zh-CN" sz="1600" dirty="0" smtClean="0"/>
              <a:t>,</a:t>
            </a:r>
            <a:r>
              <a:rPr lang="zh-CN" altLang="en-US" sz="1600" dirty="0" smtClean="0"/>
              <a:t>详</a:t>
            </a:r>
            <a:r>
              <a:rPr lang="zh-CN" altLang="en-US" sz="1600" dirty="0"/>
              <a:t>见群发页面的说明。</a:t>
            </a:r>
            <a:endParaRPr lang="en-US" altLang="zh-CN" sz="1600" dirty="0" smtClean="0"/>
          </a:p>
          <a:p>
            <a:pPr marL="0" indent="0">
              <a:buNone/>
            </a:pPr>
            <a:r>
              <a:rPr lang="en-US" altLang="zh-CN" sz="1600" dirty="0" smtClean="0"/>
              <a:t>3</a:t>
            </a:r>
            <a:r>
              <a:rPr lang="zh-CN" altLang="en-US" sz="1600" dirty="0"/>
              <a:t>）软件会自动为群发邮件轮换此处的</a:t>
            </a:r>
            <a:r>
              <a:rPr lang="zh-CN" altLang="en-US" sz="1600" dirty="0" smtClean="0"/>
              <a:t>标题，让每一封邮件的标题都不一样。</a:t>
            </a:r>
            <a:endParaRPr lang="en-US" altLang="zh-CN" sz="1600" dirty="0" smtClean="0"/>
          </a:p>
          <a:p>
            <a:pPr marL="0" indent="0">
              <a:buNone/>
            </a:pPr>
            <a:r>
              <a:rPr lang="en-US" altLang="zh-CN" sz="1600" dirty="0" smtClean="0"/>
              <a:t>4</a:t>
            </a:r>
            <a:r>
              <a:rPr lang="zh-CN" altLang="en-US" sz="1600" dirty="0" smtClean="0"/>
              <a:t>）</a:t>
            </a:r>
            <a:r>
              <a:rPr lang="zh-CN" altLang="en-US" sz="1600" dirty="0"/>
              <a:t>预</a:t>
            </a:r>
            <a:r>
              <a:rPr lang="zh-CN" altLang="en-US" sz="1600" dirty="0" smtClean="0"/>
              <a:t>保存标题可以使用标签，以方便分类</a:t>
            </a:r>
            <a:r>
              <a:rPr lang="zh-CN" altLang="en-US" sz="1600" dirty="0"/>
              <a:t>和</a:t>
            </a:r>
            <a:r>
              <a:rPr lang="zh-CN" altLang="en-US" sz="1600" dirty="0" smtClean="0"/>
              <a:t>查找。</a:t>
            </a:r>
            <a:endParaRPr lang="en-US" altLang="zh-CN" sz="1600" dirty="0"/>
          </a:p>
          <a:p>
            <a:pPr marL="0" indent="0">
              <a:buNone/>
            </a:pPr>
            <a:endParaRPr lang="zh-CN" altLang="en-US" sz="1600" dirty="0"/>
          </a:p>
        </p:txBody>
      </p:sp>
    </p:spTree>
    <p:extLst>
      <p:ext uri="{BB962C8B-B14F-4D97-AF65-F5344CB8AC3E}">
        <p14:creationId xmlns:p14="http://schemas.microsoft.com/office/powerpoint/2010/main" val="3560031919"/>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2.5 </a:t>
            </a:r>
            <a:r>
              <a:rPr lang="zh-CN" altLang="en-US" dirty="0" smtClean="0"/>
              <a:t>预存模板</a:t>
            </a:r>
            <a:endParaRPr lang="zh-CN" altLang="en-US" dirty="0"/>
          </a:p>
        </p:txBody>
      </p:sp>
      <p:sp>
        <p:nvSpPr>
          <p:cNvPr id="3" name="内容占位符 2"/>
          <p:cNvSpPr>
            <a:spLocks noGrp="1"/>
          </p:cNvSpPr>
          <p:nvPr>
            <p:ph idx="1"/>
          </p:nvPr>
        </p:nvSpPr>
        <p:spPr>
          <a:xfrm>
            <a:off x="899592" y="1752600"/>
            <a:ext cx="7344816" cy="4412704"/>
          </a:xfrm>
        </p:spPr>
        <p:txBody>
          <a:bodyPr/>
          <a:lstStyle/>
          <a:p>
            <a:pPr marL="0" indent="0">
              <a:buNone/>
            </a:pPr>
            <a:r>
              <a:rPr lang="zh-CN" altLang="en-US" dirty="0" smtClean="0">
                <a:latin typeface="+mn-ea"/>
              </a:rPr>
              <a:t>点击</a:t>
            </a:r>
            <a:r>
              <a:rPr lang="zh-CN" altLang="en-US" dirty="0">
                <a:latin typeface="+mn-ea"/>
              </a:rPr>
              <a:t>左侧栏</a:t>
            </a:r>
            <a:r>
              <a:rPr lang="zh-CN" altLang="en-US" dirty="0" smtClean="0">
                <a:latin typeface="+mn-ea"/>
              </a:rPr>
              <a:t>的邮件</a:t>
            </a:r>
            <a:r>
              <a:rPr lang="zh-CN" altLang="en-US" dirty="0">
                <a:latin typeface="+mn-ea"/>
              </a:rPr>
              <a:t>模板，预先保存自己</a:t>
            </a:r>
            <a:r>
              <a:rPr lang="zh-CN" altLang="en-US" dirty="0" smtClean="0">
                <a:latin typeface="+mn-ea"/>
              </a:rPr>
              <a:t>的邮件模板，其目的是方便群发时直接</a:t>
            </a:r>
            <a:r>
              <a:rPr lang="zh-CN" altLang="en-US" dirty="0" smtClean="0">
                <a:latin typeface="+mn-ea"/>
              </a:rPr>
              <a:t>调用或方便查看和管理。</a:t>
            </a:r>
            <a:endParaRPr lang="en-US" altLang="zh-CN" dirty="0">
              <a:latin typeface="+mn-ea"/>
            </a:endParaRPr>
          </a:p>
          <a:p>
            <a:pPr marL="0" indent="0">
              <a:buNone/>
            </a:pPr>
            <a:endParaRPr lang="en-US" altLang="zh-CN" sz="900" dirty="0">
              <a:latin typeface="+mn-ea"/>
            </a:endParaRPr>
          </a:p>
          <a:p>
            <a:pPr marL="0" indent="0">
              <a:buNone/>
            </a:pPr>
            <a:r>
              <a:rPr lang="zh-CN" altLang="en-US" sz="1800" dirty="0">
                <a:latin typeface="+mn-ea"/>
              </a:rPr>
              <a:t>温馨提示：</a:t>
            </a:r>
            <a:endParaRPr lang="en-US" altLang="zh-CN" sz="1800" dirty="0">
              <a:latin typeface="+mn-ea"/>
            </a:endParaRPr>
          </a:p>
          <a:p>
            <a:pPr marL="0" indent="0">
              <a:buNone/>
            </a:pPr>
            <a:r>
              <a:rPr lang="en-US" altLang="zh-CN" sz="1800" dirty="0">
                <a:latin typeface="+mn-ea"/>
              </a:rPr>
              <a:t>1</a:t>
            </a:r>
            <a:r>
              <a:rPr lang="zh-CN" altLang="en-US" sz="1800" dirty="0" smtClean="0">
                <a:latin typeface="+mn-ea"/>
              </a:rPr>
              <a:t>）保存邮件模板时，如果是代码，</a:t>
            </a:r>
            <a:r>
              <a:rPr lang="zh-CN" altLang="en-US" sz="1800" dirty="0">
                <a:latin typeface="+mn-ea"/>
              </a:rPr>
              <a:t>必须</a:t>
            </a:r>
            <a:r>
              <a:rPr lang="zh-CN" altLang="en-US" sz="1800" dirty="0" smtClean="0">
                <a:latin typeface="+mn-ea"/>
              </a:rPr>
              <a:t>在</a:t>
            </a:r>
            <a:r>
              <a:rPr lang="en-US" altLang="zh-CN" sz="1800" dirty="0">
                <a:latin typeface="+mn-ea"/>
              </a:rPr>
              <a:t>Full </a:t>
            </a:r>
            <a:r>
              <a:rPr lang="en-US" altLang="zh-CN" sz="1800" dirty="0" smtClean="0">
                <a:latin typeface="+mn-ea"/>
              </a:rPr>
              <a:t>HTML</a:t>
            </a:r>
            <a:r>
              <a:rPr lang="zh-CN" altLang="en-US" sz="1800" dirty="0" smtClean="0">
                <a:latin typeface="+mn-ea"/>
              </a:rPr>
              <a:t>格式下，再切换到</a:t>
            </a:r>
            <a:r>
              <a:rPr lang="zh-CN" altLang="en-US" sz="1800" dirty="0">
                <a:latin typeface="+mn-ea"/>
              </a:rPr>
              <a:t>纯文本</a:t>
            </a:r>
            <a:r>
              <a:rPr lang="zh-CN" altLang="en-US" sz="1800" dirty="0" smtClean="0">
                <a:latin typeface="+mn-ea"/>
              </a:rPr>
              <a:t>格式，然后再粘贴和保存。</a:t>
            </a:r>
            <a:endParaRPr lang="en-US" altLang="zh-CN" sz="1800" dirty="0" smtClean="0">
              <a:latin typeface="+mn-ea"/>
            </a:endParaRPr>
          </a:p>
          <a:p>
            <a:pPr marL="0" indent="0">
              <a:buNone/>
            </a:pPr>
            <a:r>
              <a:rPr lang="en-US" altLang="zh-CN" sz="1800" dirty="0" smtClean="0"/>
              <a:t>2</a:t>
            </a:r>
            <a:r>
              <a:rPr lang="zh-CN" altLang="en-US" sz="1800" dirty="0" smtClean="0"/>
              <a:t>）</a:t>
            </a:r>
            <a:r>
              <a:rPr lang="zh-CN" altLang="en-US" sz="1800" dirty="0"/>
              <a:t>预</a:t>
            </a:r>
            <a:r>
              <a:rPr lang="zh-CN" altLang="en-US" sz="1800" dirty="0" smtClean="0"/>
              <a:t>存模板可以</a:t>
            </a:r>
            <a:r>
              <a:rPr lang="zh-CN" altLang="en-US" sz="1800" dirty="0"/>
              <a:t>使用占位符，详见群发页面的说明。</a:t>
            </a:r>
            <a:endParaRPr lang="en-US" altLang="zh-CN" sz="1800" dirty="0"/>
          </a:p>
          <a:p>
            <a:pPr marL="0" indent="0">
              <a:buNone/>
            </a:pPr>
            <a:r>
              <a:rPr lang="en-US" altLang="zh-CN" sz="1800" dirty="0" smtClean="0"/>
              <a:t>3</a:t>
            </a:r>
            <a:r>
              <a:rPr lang="zh-CN" altLang="en-US" sz="1800" dirty="0" smtClean="0"/>
              <a:t>）</a:t>
            </a:r>
            <a:r>
              <a:rPr lang="zh-CN" altLang="en-US" sz="1800" dirty="0"/>
              <a:t>预</a:t>
            </a:r>
            <a:r>
              <a:rPr lang="zh-CN" altLang="en-US" sz="1800" dirty="0" smtClean="0"/>
              <a:t>保存模板可以</a:t>
            </a:r>
            <a:r>
              <a:rPr lang="zh-CN" altLang="en-US" sz="1800" dirty="0"/>
              <a:t>使用标签，以方便分类和</a:t>
            </a:r>
            <a:r>
              <a:rPr lang="zh-CN" altLang="en-US" sz="1800" dirty="0" smtClean="0"/>
              <a:t>查找。</a:t>
            </a:r>
            <a:endParaRPr lang="en-US" altLang="zh-CN" sz="1800" dirty="0"/>
          </a:p>
          <a:p>
            <a:pPr marL="0" indent="0">
              <a:buNone/>
            </a:pPr>
            <a:r>
              <a:rPr lang="en-US" altLang="zh-CN" sz="1800" dirty="0" smtClean="0"/>
              <a:t>4</a:t>
            </a:r>
            <a:r>
              <a:rPr lang="zh-CN" altLang="en-US" sz="1800" dirty="0" smtClean="0"/>
              <a:t>）获得图文并茂的邮件模板，请到“肯为旎</a:t>
            </a:r>
            <a:r>
              <a:rPr lang="en-US" altLang="zh-CN" sz="1800" dirty="0" smtClean="0"/>
              <a:t>DIY</a:t>
            </a:r>
            <a:r>
              <a:rPr lang="zh-CN" altLang="en-US" sz="1800" dirty="0" smtClean="0"/>
              <a:t>”</a:t>
            </a:r>
            <a:r>
              <a:rPr lang="zh-CN" altLang="en-US" sz="1800" dirty="0" smtClean="0"/>
              <a:t>网站</a:t>
            </a:r>
            <a:r>
              <a:rPr lang="en-US" altLang="zh-CN" sz="1400" dirty="0" smtClean="0"/>
              <a:t>(diy.kenweini.com)</a:t>
            </a:r>
            <a:r>
              <a:rPr lang="zh-CN" altLang="en-US" sz="1800" dirty="0" smtClean="0"/>
              <a:t>，</a:t>
            </a:r>
            <a:r>
              <a:rPr lang="zh-CN" altLang="en-US" sz="1800" dirty="0" smtClean="0"/>
              <a:t>无须计算机编程知识，即可快速制作专业级的图文并茂的广告邮件代码，简单、方便、高效和专业。</a:t>
            </a:r>
            <a:endParaRPr lang="zh-CN" altLang="en-US" sz="18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192" y="3645024"/>
            <a:ext cx="1878335" cy="864096"/>
          </a:xfrm>
          <a:prstGeom prst="rect">
            <a:avLst/>
          </a:prstGeom>
          <a:noFill/>
          <a:ln w="9525">
            <a:solidFill>
              <a:schemeClr val="bg2"/>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462444129"/>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99592" y="1052736"/>
            <a:ext cx="7344816" cy="5112568"/>
          </a:xfrm>
        </p:spPr>
        <p:txBody>
          <a:bodyPr/>
          <a:lstStyle/>
          <a:p>
            <a:pPr marL="0" indent="0" algn="ctr">
              <a:buNone/>
            </a:pPr>
            <a:endParaRPr lang="en-US" altLang="zh-CN" sz="800" dirty="0" smtClean="0">
              <a:solidFill>
                <a:srgbClr val="FF0000"/>
              </a:solidFill>
              <a:latin typeface="+mj-lt"/>
            </a:endParaRPr>
          </a:p>
          <a:p>
            <a:pPr marL="0" indent="0" algn="ctr">
              <a:buNone/>
            </a:pPr>
            <a:r>
              <a:rPr lang="en-US" altLang="zh-CN" sz="6000" dirty="0" smtClean="0">
                <a:solidFill>
                  <a:srgbClr val="FF0000"/>
                </a:solidFill>
                <a:latin typeface="+mj-lt"/>
              </a:rPr>
              <a:t>PART 3</a:t>
            </a:r>
          </a:p>
          <a:p>
            <a:pPr marL="0" indent="0" algn="ctr">
              <a:buNone/>
            </a:pPr>
            <a:r>
              <a:rPr lang="en-US" altLang="zh-CN" sz="6000" dirty="0" smtClean="0">
                <a:solidFill>
                  <a:srgbClr val="FF0000"/>
                </a:solidFill>
                <a:latin typeface="+mj-lt"/>
              </a:rPr>
              <a:t>EDM</a:t>
            </a:r>
          </a:p>
          <a:p>
            <a:pPr marL="0" indent="0" algn="ctr">
              <a:buNone/>
            </a:pPr>
            <a:r>
              <a:rPr lang="zh-CN" altLang="en-US" sz="6000" dirty="0" smtClean="0">
                <a:solidFill>
                  <a:srgbClr val="FF0000"/>
                </a:solidFill>
                <a:latin typeface="+mj-lt"/>
              </a:rPr>
              <a:t>邮件营销</a:t>
            </a:r>
            <a:endParaRPr lang="zh-CN" altLang="en-US" sz="6000" dirty="0">
              <a:solidFill>
                <a:srgbClr val="FF0000"/>
              </a:solidFill>
              <a:latin typeface="+mj-lt"/>
            </a:endParaRPr>
          </a:p>
        </p:txBody>
      </p:sp>
    </p:spTree>
    <p:extLst>
      <p:ext uri="{BB962C8B-B14F-4D97-AF65-F5344CB8AC3E}">
        <p14:creationId xmlns:p14="http://schemas.microsoft.com/office/powerpoint/2010/main" val="3722526857"/>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1.</a:t>
            </a:r>
            <a:r>
              <a:rPr lang="zh-CN" altLang="en-US" dirty="0" smtClean="0"/>
              <a:t>广告邮件群发</a:t>
            </a:r>
            <a:endParaRPr lang="zh-CN" altLang="en-US" dirty="0"/>
          </a:p>
        </p:txBody>
      </p:sp>
      <p:sp>
        <p:nvSpPr>
          <p:cNvPr id="19459" name="Rectangle 3"/>
          <p:cNvSpPr>
            <a:spLocks noGrp="1" noChangeArrowheads="1"/>
          </p:cNvSpPr>
          <p:nvPr>
            <p:ph type="body" idx="1"/>
          </p:nvPr>
        </p:nvSpPr>
        <p:spPr>
          <a:xfrm>
            <a:off x="899592" y="1607985"/>
            <a:ext cx="7344816" cy="4629327"/>
          </a:xfrm>
        </p:spPr>
        <p:txBody>
          <a:bodyPr/>
          <a:lstStyle/>
          <a:p>
            <a:pPr marL="0" indent="0">
              <a:buNone/>
            </a:pPr>
            <a:r>
              <a:rPr lang="zh-CN" altLang="en-US" sz="1800" dirty="0" smtClean="0">
                <a:latin typeface="+mn-ea"/>
              </a:rPr>
              <a:t>点击左侧</a:t>
            </a:r>
            <a:r>
              <a:rPr lang="zh-CN" altLang="en-US" sz="1800" dirty="0">
                <a:latin typeface="+mn-ea"/>
              </a:rPr>
              <a:t>栏的“广告群发”</a:t>
            </a:r>
            <a:r>
              <a:rPr lang="zh-CN" altLang="en-US" sz="1800" dirty="0" smtClean="0">
                <a:latin typeface="+mn-ea"/>
              </a:rPr>
              <a:t>，打开设置页面。</a:t>
            </a:r>
            <a:endParaRPr lang="en-US" altLang="zh-CN" sz="1800" dirty="0" smtClean="0">
              <a:latin typeface="+mn-ea"/>
            </a:endParaRPr>
          </a:p>
          <a:p>
            <a:pPr marL="0" indent="0">
              <a:buNone/>
            </a:pPr>
            <a:r>
              <a:rPr lang="en-US" altLang="zh-CN" sz="1800" dirty="0" smtClean="0">
                <a:latin typeface="+mn-ea"/>
              </a:rPr>
              <a:t>1.1 </a:t>
            </a:r>
            <a:r>
              <a:rPr lang="zh-CN" altLang="en-US" sz="1800" dirty="0" smtClean="0">
                <a:latin typeface="+mn-ea"/>
              </a:rPr>
              <a:t>输入收件人</a:t>
            </a:r>
            <a:endParaRPr lang="en-US" altLang="zh-CN" sz="1800" dirty="0" smtClean="0">
              <a:latin typeface="+mn-ea"/>
            </a:endParaRPr>
          </a:p>
          <a:p>
            <a:pPr marL="0" indent="0">
              <a:buNone/>
            </a:pPr>
            <a:r>
              <a:rPr lang="zh-CN" altLang="en-US" sz="1800" dirty="0">
                <a:latin typeface="+mn-ea"/>
              </a:rPr>
              <a:t>先选中“从预存导入</a:t>
            </a:r>
            <a:r>
              <a:rPr lang="zh-CN" altLang="en-US" sz="1800" dirty="0" smtClean="0">
                <a:latin typeface="+mn-ea"/>
              </a:rPr>
              <a:t>”，然后在输入框中输入预存标题的前几个字符，系统会自动查找并列表显示，点击选中自己想使用的预存，会自动添加到</a:t>
            </a:r>
            <a:r>
              <a:rPr lang="zh-CN" altLang="en-US" sz="1800" dirty="0">
                <a:latin typeface="+mn-ea"/>
              </a:rPr>
              <a:t>输入框中</a:t>
            </a:r>
            <a:r>
              <a:rPr lang="zh-CN" altLang="en-US" sz="1800" dirty="0" smtClean="0">
                <a:latin typeface="+mn-ea"/>
              </a:rPr>
              <a:t>，格式如下：</a:t>
            </a:r>
            <a:r>
              <a:rPr lang="en-US" altLang="zh-CN" sz="1800" dirty="0" err="1" smtClean="0">
                <a:latin typeface="+mn-ea"/>
              </a:rPr>
              <a:t>qq</a:t>
            </a:r>
            <a:r>
              <a:rPr lang="en-US" altLang="zh-CN" sz="1800" dirty="0" smtClean="0">
                <a:latin typeface="+mn-ea"/>
              </a:rPr>
              <a:t> </a:t>
            </a:r>
            <a:r>
              <a:rPr lang="en-US" altLang="zh-CN" sz="1800" dirty="0" err="1">
                <a:latin typeface="+mn-ea"/>
              </a:rPr>
              <a:t>edm</a:t>
            </a:r>
            <a:r>
              <a:rPr lang="en-US" altLang="zh-CN" sz="1800" dirty="0">
                <a:latin typeface="+mn-ea"/>
              </a:rPr>
              <a:t> receiver 15386 ["81</a:t>
            </a:r>
            <a:r>
              <a:rPr lang="en-US" altLang="zh-CN" sz="1800" dirty="0" smtClean="0">
                <a:latin typeface="+mn-ea"/>
              </a:rPr>
              <a:t>"]</a:t>
            </a:r>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3573016"/>
            <a:ext cx="5764669" cy="2448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1.</a:t>
            </a:r>
            <a:r>
              <a:rPr lang="zh-CN" altLang="en-US" dirty="0" smtClean="0"/>
              <a:t>广告邮件群发（续）</a:t>
            </a:r>
            <a:endParaRPr lang="zh-CN" altLang="en-US" dirty="0"/>
          </a:p>
        </p:txBody>
      </p:sp>
      <p:sp>
        <p:nvSpPr>
          <p:cNvPr id="19459" name="Rectangle 3"/>
          <p:cNvSpPr>
            <a:spLocks noGrp="1" noChangeArrowheads="1"/>
          </p:cNvSpPr>
          <p:nvPr>
            <p:ph type="body" idx="1"/>
          </p:nvPr>
        </p:nvSpPr>
        <p:spPr>
          <a:xfrm>
            <a:off x="899591" y="1484785"/>
            <a:ext cx="7349759" cy="4752527"/>
          </a:xfrm>
        </p:spPr>
        <p:txBody>
          <a:bodyPr/>
          <a:lstStyle/>
          <a:p>
            <a:pPr marL="0" indent="0">
              <a:buNone/>
            </a:pPr>
            <a:r>
              <a:rPr lang="en-US" altLang="zh-CN" sz="1800" dirty="0" smtClean="0">
                <a:latin typeface="+mn-ea"/>
              </a:rPr>
              <a:t>1.2 </a:t>
            </a:r>
            <a:r>
              <a:rPr lang="zh-CN" altLang="en-US" sz="1800" dirty="0" smtClean="0">
                <a:latin typeface="+mn-ea"/>
              </a:rPr>
              <a:t>输入邮件标题和内容</a:t>
            </a:r>
            <a:endParaRPr lang="en-US" altLang="zh-CN" sz="1800" dirty="0" smtClean="0">
              <a:latin typeface="+mn-ea"/>
            </a:endParaRPr>
          </a:p>
          <a:p>
            <a:pPr marL="0" indent="0">
              <a:buNone/>
            </a:pPr>
            <a:r>
              <a:rPr lang="zh-CN" altLang="en-US" sz="1800" dirty="0" smtClean="0">
                <a:latin typeface="+mn-ea"/>
              </a:rPr>
              <a:t>方法同</a:t>
            </a:r>
            <a:r>
              <a:rPr lang="en-US" altLang="zh-CN" sz="1800" dirty="0" smtClean="0">
                <a:latin typeface="+mn-ea"/>
              </a:rPr>
              <a:t>1.1</a:t>
            </a:r>
            <a:r>
              <a:rPr lang="zh-CN" altLang="en-US" sz="1800" dirty="0" smtClean="0">
                <a:latin typeface="+mn-ea"/>
              </a:rPr>
              <a:t>，</a:t>
            </a:r>
            <a:r>
              <a:rPr lang="zh-CN" altLang="en-US" sz="1800" dirty="0">
                <a:latin typeface="+mn-ea"/>
              </a:rPr>
              <a:t>不再赘述，</a:t>
            </a:r>
            <a:r>
              <a:rPr lang="zh-CN" altLang="en-US" sz="1800" dirty="0" smtClean="0">
                <a:latin typeface="+mn-ea"/>
              </a:rPr>
              <a:t>结果见左图。</a:t>
            </a:r>
            <a:r>
              <a:rPr lang="en-US" altLang="zh-CN" sz="1800" dirty="0" smtClean="0">
                <a:latin typeface="+mn-ea"/>
              </a:rPr>
              <a:t/>
            </a:r>
            <a:br>
              <a:rPr lang="en-US" altLang="zh-CN" sz="1800" dirty="0" smtClean="0">
                <a:latin typeface="+mn-ea"/>
              </a:rPr>
            </a:br>
            <a:endParaRPr lang="en-US" altLang="zh-CN" sz="800" dirty="0" smtClean="0">
              <a:latin typeface="+mn-ea"/>
            </a:endParaRPr>
          </a:p>
          <a:p>
            <a:pPr marL="0" indent="0">
              <a:buNone/>
            </a:pPr>
            <a:r>
              <a:rPr lang="en-US" altLang="zh-CN" sz="1800" dirty="0" smtClean="0">
                <a:latin typeface="+mn-ea"/>
              </a:rPr>
              <a:t>1.3 </a:t>
            </a:r>
            <a:r>
              <a:rPr lang="zh-CN" altLang="en-US" sz="1800" dirty="0" smtClean="0">
                <a:latin typeface="+mn-ea"/>
              </a:rPr>
              <a:t>预览及发送</a:t>
            </a:r>
            <a:endParaRPr lang="en-US" altLang="zh-CN" sz="1800" dirty="0" smtClean="0">
              <a:latin typeface="+mn-ea"/>
            </a:endParaRPr>
          </a:p>
          <a:p>
            <a:pPr marL="0" indent="0">
              <a:buNone/>
            </a:pPr>
            <a:r>
              <a:rPr lang="zh-CN" altLang="en-US" sz="1800" dirty="0" smtClean="0">
                <a:latin typeface="+mn-ea"/>
              </a:rPr>
              <a:t>点击下一步，预览效果，</a:t>
            </a:r>
            <a:endParaRPr lang="en-US" altLang="zh-CN" sz="1800" dirty="0" smtClean="0">
              <a:latin typeface="+mn-ea"/>
            </a:endParaRPr>
          </a:p>
          <a:p>
            <a:pPr marL="0" indent="0">
              <a:buNone/>
            </a:pPr>
            <a:r>
              <a:rPr lang="zh-CN" altLang="en-US" sz="1800" dirty="0" smtClean="0">
                <a:latin typeface="+mn-ea"/>
              </a:rPr>
              <a:t>再点击发送，会保存到发送池中，</a:t>
            </a:r>
            <a:endParaRPr lang="en-US" altLang="zh-CN" sz="1800" dirty="0" smtClean="0">
              <a:latin typeface="+mn-ea"/>
            </a:endParaRPr>
          </a:p>
          <a:p>
            <a:pPr marL="0" indent="0">
              <a:buNone/>
            </a:pPr>
            <a:r>
              <a:rPr lang="zh-CN" altLang="en-US" sz="1800" dirty="0" smtClean="0">
                <a:latin typeface="+mn-ea"/>
              </a:rPr>
              <a:t>系统会自动根据设置来分次发送。</a:t>
            </a:r>
            <a:endParaRPr lang="en-US" altLang="zh-CN" sz="1800" dirty="0" smtClean="0">
              <a:latin typeface="+mn-ea"/>
            </a:endParaRPr>
          </a:p>
          <a:p>
            <a:pPr marL="0" indent="0">
              <a:buNone/>
            </a:pPr>
            <a:endParaRPr lang="en-US" altLang="zh-CN" sz="1800" dirty="0" smtClean="0">
              <a:latin typeface="+mn-ea"/>
            </a:endParaRPr>
          </a:p>
          <a:p>
            <a:pPr marL="0" indent="0">
              <a:buNone/>
            </a:pPr>
            <a:r>
              <a:rPr lang="zh-CN" altLang="en-US" sz="1400" dirty="0">
                <a:latin typeface="+mn-ea"/>
              </a:rPr>
              <a:t>温馨提示</a:t>
            </a:r>
            <a:r>
              <a:rPr lang="zh-CN" altLang="en-US" sz="1400" dirty="0" smtClean="0">
                <a:latin typeface="+mn-ea"/>
              </a:rPr>
              <a:t>：</a:t>
            </a:r>
            <a:endParaRPr lang="en-US" altLang="zh-CN" sz="1400" dirty="0" smtClean="0">
              <a:latin typeface="+mn-ea"/>
            </a:endParaRPr>
          </a:p>
          <a:p>
            <a:pPr marL="0" indent="0">
              <a:buNone/>
            </a:pPr>
            <a:r>
              <a:rPr lang="en-US" altLang="zh-CN" sz="1400" dirty="0" smtClean="0">
                <a:latin typeface="+mn-ea"/>
              </a:rPr>
              <a:t>1</a:t>
            </a:r>
            <a:r>
              <a:rPr lang="zh-CN" altLang="en-US" sz="1400" dirty="0" smtClean="0">
                <a:latin typeface="+mn-ea"/>
              </a:rPr>
              <a:t>）请选中</a:t>
            </a:r>
            <a:r>
              <a:rPr lang="zh-CN" altLang="en-US" sz="1400" dirty="0">
                <a:latin typeface="+mn-ea"/>
              </a:rPr>
              <a:t>“系统自动添加不可见的随机字符串</a:t>
            </a:r>
            <a:r>
              <a:rPr lang="zh-CN" altLang="en-US" sz="1400" dirty="0" smtClean="0">
                <a:latin typeface="+mn-ea"/>
              </a:rPr>
              <a:t>”</a:t>
            </a:r>
            <a:endParaRPr lang="en-US" altLang="zh-CN" sz="1400" dirty="0" smtClean="0">
              <a:latin typeface="+mn-ea"/>
            </a:endParaRPr>
          </a:p>
          <a:p>
            <a:pPr marL="0" indent="0">
              <a:buNone/>
            </a:pPr>
            <a:r>
              <a:rPr lang="zh-CN" altLang="en-US" sz="1400" dirty="0" smtClean="0">
                <a:latin typeface="+mn-ea"/>
              </a:rPr>
              <a:t>，这样，每一个邮件内容都会不一样，从而增加</a:t>
            </a:r>
            <a:endParaRPr lang="en-US" altLang="zh-CN" sz="1400" dirty="0" smtClean="0">
              <a:latin typeface="+mn-ea"/>
            </a:endParaRPr>
          </a:p>
          <a:p>
            <a:pPr marL="0" indent="0">
              <a:buNone/>
            </a:pPr>
            <a:r>
              <a:rPr lang="zh-CN" altLang="en-US" sz="1400" dirty="0" smtClean="0">
                <a:latin typeface="+mn-ea"/>
              </a:rPr>
              <a:t>了</a:t>
            </a:r>
            <a:r>
              <a:rPr lang="zh-CN" altLang="en-US" sz="1400" dirty="0" smtClean="0">
                <a:latin typeface="+mn-ea"/>
              </a:rPr>
              <a:t>进箱</a:t>
            </a:r>
            <a:r>
              <a:rPr lang="zh-CN" altLang="en-US" sz="1400" dirty="0" smtClean="0">
                <a:latin typeface="+mn-ea"/>
              </a:rPr>
              <a:t>的机会</a:t>
            </a:r>
            <a:r>
              <a:rPr lang="zh-CN" altLang="en-US" sz="1400" dirty="0">
                <a:latin typeface="+mn-ea"/>
              </a:rPr>
              <a:t>。</a:t>
            </a:r>
            <a:r>
              <a:rPr lang="zh-CN" altLang="en-US" sz="1200" dirty="0">
                <a:latin typeface="+mn-ea"/>
              </a:rPr>
              <a:t>不可见字符来源于“预存随机字符”。</a:t>
            </a:r>
            <a:endParaRPr lang="en-US" altLang="zh-CN" sz="1200" dirty="0" smtClean="0">
              <a:latin typeface="+mn-ea"/>
            </a:endParaRPr>
          </a:p>
          <a:p>
            <a:pPr marL="0" indent="0">
              <a:buNone/>
            </a:pPr>
            <a:r>
              <a:rPr lang="en-US" altLang="zh-CN" sz="1400" dirty="0" smtClean="0">
                <a:latin typeface="+mn-ea"/>
              </a:rPr>
              <a:t>2</a:t>
            </a:r>
            <a:r>
              <a:rPr lang="zh-CN" altLang="en-US" sz="1400" dirty="0" smtClean="0">
                <a:latin typeface="+mn-ea"/>
              </a:rPr>
              <a:t>）如果点击“发送”后，没有看到“</a:t>
            </a:r>
            <a:r>
              <a:rPr lang="en-US" altLang="zh-CN" sz="1400" b="1" dirty="0" smtClean="0">
                <a:solidFill>
                  <a:schemeClr val="accent6">
                    <a:lumMod val="90000"/>
                    <a:lumOff val="10000"/>
                  </a:schemeClr>
                </a:solidFill>
              </a:rPr>
              <a:t>X</a:t>
            </a:r>
            <a:r>
              <a:rPr lang="zh-CN" altLang="en-US" sz="1400" b="1" dirty="0" smtClean="0">
                <a:solidFill>
                  <a:schemeClr val="accent6">
                    <a:lumMod val="90000"/>
                    <a:lumOff val="10000"/>
                  </a:schemeClr>
                </a:solidFill>
              </a:rPr>
              <a:t>个</a:t>
            </a:r>
            <a:r>
              <a:rPr lang="zh-CN" altLang="en-US" sz="1400" b="1" dirty="0">
                <a:solidFill>
                  <a:schemeClr val="accent6">
                    <a:lumMod val="90000"/>
                    <a:lumOff val="10000"/>
                  </a:schemeClr>
                </a:solidFill>
              </a:rPr>
              <a:t>信息添加到发送池。</a:t>
            </a:r>
            <a:r>
              <a:rPr lang="zh-CN" altLang="en-US" sz="1400" dirty="0" smtClean="0">
                <a:latin typeface="+mn-ea"/>
              </a:rPr>
              <a:t>”的提示，说明序列号失效。</a:t>
            </a:r>
            <a:endParaRPr lang="en-US" altLang="zh-CN" sz="1400" dirty="0" smtClean="0">
              <a:latin typeface="+mn-ea"/>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1484785"/>
            <a:ext cx="3312368" cy="42484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56886136"/>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2.</a:t>
            </a:r>
            <a:r>
              <a:rPr lang="zh-CN" altLang="en-US" dirty="0"/>
              <a:t>客户维护群发</a:t>
            </a:r>
          </a:p>
        </p:txBody>
      </p:sp>
      <p:sp>
        <p:nvSpPr>
          <p:cNvPr id="19459" name="Rectangle 3"/>
          <p:cNvSpPr>
            <a:spLocks noGrp="1" noChangeArrowheads="1"/>
          </p:cNvSpPr>
          <p:nvPr>
            <p:ph type="body" idx="1"/>
          </p:nvPr>
        </p:nvSpPr>
        <p:spPr>
          <a:xfrm>
            <a:off x="899592" y="1484784"/>
            <a:ext cx="7344816" cy="4680520"/>
          </a:xfrm>
        </p:spPr>
        <p:txBody>
          <a:bodyPr/>
          <a:lstStyle/>
          <a:p>
            <a:pPr marL="0" indent="0">
              <a:buNone/>
            </a:pPr>
            <a:r>
              <a:rPr lang="zh-CN" altLang="en-US" sz="2000" dirty="0">
                <a:latin typeface="+mn-ea"/>
              </a:rPr>
              <a:t>点击左侧栏的“客户维护群发”，打开设置页面</a:t>
            </a:r>
            <a:r>
              <a:rPr lang="zh-CN" altLang="en-US" sz="2000" dirty="0" smtClean="0">
                <a:latin typeface="+mn-ea"/>
              </a:rPr>
              <a:t>。</a:t>
            </a:r>
            <a:endParaRPr lang="en-US" altLang="zh-CN" sz="2000" dirty="0" smtClean="0">
              <a:latin typeface="+mn-ea"/>
            </a:endParaRPr>
          </a:p>
          <a:p>
            <a:pPr marL="0" indent="0">
              <a:buNone/>
            </a:pPr>
            <a:r>
              <a:rPr lang="en-US" altLang="zh-CN" sz="1800" dirty="0" smtClean="0">
                <a:latin typeface="+mn-ea"/>
              </a:rPr>
              <a:t>2.1 </a:t>
            </a:r>
            <a:r>
              <a:rPr lang="zh-CN" altLang="en-US" sz="1800" dirty="0" smtClean="0">
                <a:latin typeface="+mn-ea"/>
              </a:rPr>
              <a:t>选中邮箱</a:t>
            </a:r>
            <a:endParaRPr lang="en-US" altLang="zh-CN" sz="1800" dirty="0" smtClean="0">
              <a:latin typeface="+mn-ea"/>
            </a:endParaRPr>
          </a:p>
          <a:p>
            <a:pPr marL="0" indent="0">
              <a:buNone/>
            </a:pPr>
            <a:r>
              <a:rPr lang="zh-CN" altLang="en-US" sz="1800" dirty="0" smtClean="0">
                <a:latin typeface="+mn-ea"/>
              </a:rPr>
              <a:t>请选中客户的某个邮箱，点击下一步</a:t>
            </a:r>
            <a:endParaRPr lang="en-US" altLang="zh-CN" sz="1800" dirty="0" smtClean="0">
              <a:latin typeface="+mn-ea"/>
            </a:endParaRPr>
          </a:p>
          <a:p>
            <a:pPr marL="0" indent="0">
              <a:buNone/>
            </a:pPr>
            <a:endParaRPr lang="en-US" altLang="zh-CN" sz="2000" dirty="0" smtClean="0">
              <a:latin typeface="+mn-ea"/>
            </a:endParaRPr>
          </a:p>
          <a:p>
            <a:pPr marL="0" indent="0">
              <a:buNone/>
            </a:pPr>
            <a:endParaRPr lang="en-US" altLang="zh-CN" sz="2000" dirty="0">
              <a:latin typeface="+mn-ea"/>
            </a:endParaRPr>
          </a:p>
          <a:p>
            <a:pPr marL="0" indent="0">
              <a:buNone/>
            </a:pPr>
            <a:endParaRPr lang="en-US" altLang="zh-CN" sz="1200" dirty="0" smtClean="0">
              <a:latin typeface="+mn-ea"/>
            </a:endParaRPr>
          </a:p>
          <a:p>
            <a:pPr marL="0" indent="0">
              <a:buNone/>
            </a:pPr>
            <a:r>
              <a:rPr lang="zh-CN" altLang="en-US" sz="1400" dirty="0" smtClean="0">
                <a:latin typeface="+mn-ea"/>
              </a:rPr>
              <a:t>温馨提示：可以使用标签进行客户过滤（输入标签，再点击过滤按钮）。</a:t>
            </a:r>
            <a:endParaRPr lang="en-US" altLang="zh-CN" sz="1400" dirty="0" smtClean="0">
              <a:latin typeface="+mn-ea"/>
            </a:endParaRPr>
          </a:p>
          <a:p>
            <a:pPr marL="0" indent="0">
              <a:buNone/>
            </a:pPr>
            <a:r>
              <a:rPr lang="en-US" altLang="zh-CN" sz="1800" dirty="0" smtClean="0">
                <a:latin typeface="+mn-ea"/>
              </a:rPr>
              <a:t>2.2 </a:t>
            </a:r>
            <a:r>
              <a:rPr lang="zh-CN" altLang="en-US" sz="1800" dirty="0" smtClean="0">
                <a:latin typeface="+mn-ea"/>
              </a:rPr>
              <a:t>输入</a:t>
            </a:r>
            <a:r>
              <a:rPr lang="zh-CN" altLang="en-US" sz="1800" dirty="0">
                <a:latin typeface="+mn-ea"/>
              </a:rPr>
              <a:t>邮件标题和</a:t>
            </a:r>
            <a:r>
              <a:rPr lang="zh-CN" altLang="en-US" sz="1800" dirty="0" smtClean="0">
                <a:latin typeface="+mn-ea"/>
              </a:rPr>
              <a:t>内容</a:t>
            </a:r>
            <a:endParaRPr lang="en-US" altLang="zh-CN" sz="1800" dirty="0" smtClean="0">
              <a:latin typeface="+mn-ea"/>
            </a:endParaRPr>
          </a:p>
          <a:p>
            <a:pPr marL="0" indent="0">
              <a:buNone/>
            </a:pPr>
            <a:r>
              <a:rPr lang="zh-CN" altLang="en-US" sz="1800" dirty="0">
                <a:latin typeface="+mn-ea"/>
              </a:rPr>
              <a:t>按照</a:t>
            </a:r>
            <a:r>
              <a:rPr lang="zh-CN" altLang="en-US" sz="1800" dirty="0" smtClean="0">
                <a:latin typeface="+mn-ea"/>
              </a:rPr>
              <a:t>“广告群发”的方法，输入邮件</a:t>
            </a:r>
            <a:r>
              <a:rPr lang="zh-CN" altLang="en-US" sz="1800" dirty="0">
                <a:latin typeface="+mn-ea"/>
              </a:rPr>
              <a:t>标题和</a:t>
            </a:r>
            <a:r>
              <a:rPr lang="zh-CN" altLang="en-US" sz="1800" dirty="0" smtClean="0">
                <a:latin typeface="+mn-ea"/>
              </a:rPr>
              <a:t>内容。</a:t>
            </a:r>
            <a:endParaRPr lang="en-US" altLang="zh-CN" sz="1800" dirty="0" smtClean="0">
              <a:latin typeface="+mn-ea"/>
            </a:endParaRPr>
          </a:p>
          <a:p>
            <a:pPr marL="0" indent="0">
              <a:buNone/>
            </a:pPr>
            <a:r>
              <a:rPr lang="en-US" altLang="zh-CN" sz="1800" dirty="0" smtClean="0">
                <a:latin typeface="+mn-ea"/>
              </a:rPr>
              <a:t>2.3 </a:t>
            </a:r>
            <a:r>
              <a:rPr lang="zh-CN" altLang="en-US" sz="1800" dirty="0">
                <a:latin typeface="+mn-ea"/>
              </a:rPr>
              <a:t>预览及发送</a:t>
            </a:r>
            <a:endParaRPr lang="en-US" altLang="zh-CN" sz="1800" dirty="0">
              <a:latin typeface="+mn-ea"/>
            </a:endParaRPr>
          </a:p>
          <a:p>
            <a:pPr marL="0" indent="0">
              <a:buNone/>
            </a:pPr>
            <a:r>
              <a:rPr lang="zh-CN" altLang="en-US" sz="1800" dirty="0">
                <a:latin typeface="+mn-ea"/>
              </a:rPr>
              <a:t>点击下一步，预览效果</a:t>
            </a:r>
            <a:r>
              <a:rPr lang="zh-CN" altLang="en-US" sz="1800" dirty="0" smtClean="0">
                <a:latin typeface="+mn-ea"/>
              </a:rPr>
              <a:t>，再</a:t>
            </a:r>
            <a:r>
              <a:rPr lang="zh-CN" altLang="en-US" sz="1800" dirty="0">
                <a:latin typeface="+mn-ea"/>
              </a:rPr>
              <a:t>点击发送，会保存到发送池中</a:t>
            </a:r>
            <a:r>
              <a:rPr lang="zh-CN" altLang="en-US" sz="1800" dirty="0" smtClean="0">
                <a:latin typeface="+mn-ea"/>
              </a:rPr>
              <a:t>，系统</a:t>
            </a:r>
            <a:r>
              <a:rPr lang="zh-CN" altLang="en-US" sz="1800" dirty="0">
                <a:latin typeface="+mn-ea"/>
              </a:rPr>
              <a:t>会自动根据设置来分次发送。</a:t>
            </a:r>
            <a:endParaRPr lang="en-US" altLang="zh-CN" sz="1800" dirty="0">
              <a:latin typeface="+mn-ea"/>
            </a:endParaRPr>
          </a:p>
          <a:p>
            <a:pPr marL="0" indent="0">
              <a:buNone/>
            </a:pPr>
            <a:r>
              <a:rPr lang="zh-CN" altLang="en-US" sz="1600" dirty="0">
                <a:latin typeface="+mn-ea"/>
              </a:rPr>
              <a:t>温馨提示</a:t>
            </a:r>
            <a:r>
              <a:rPr lang="zh-CN" altLang="en-US" sz="1600" dirty="0" smtClean="0">
                <a:latin typeface="+mn-ea"/>
              </a:rPr>
              <a:t>：后两步操作同“广告群发”一样，不再赘述。</a:t>
            </a:r>
            <a:endParaRPr lang="en-US" altLang="zh-CN" sz="1600" dirty="0">
              <a:latin typeface="+mn-ea"/>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6563" y="2708920"/>
            <a:ext cx="5991225" cy="11521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88258778"/>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3.</a:t>
            </a:r>
            <a:r>
              <a:rPr lang="zh-CN" altLang="en-US" dirty="0"/>
              <a:t>编程发送</a:t>
            </a:r>
          </a:p>
        </p:txBody>
      </p:sp>
      <p:sp>
        <p:nvSpPr>
          <p:cNvPr id="19459" name="Rectangle 3"/>
          <p:cNvSpPr>
            <a:spLocks noGrp="1" noChangeArrowheads="1"/>
          </p:cNvSpPr>
          <p:nvPr>
            <p:ph type="body" idx="1"/>
          </p:nvPr>
        </p:nvSpPr>
        <p:spPr>
          <a:xfrm>
            <a:off x="899592" y="1484784"/>
            <a:ext cx="7344816" cy="4680520"/>
          </a:xfrm>
        </p:spPr>
        <p:txBody>
          <a:bodyPr/>
          <a:lstStyle/>
          <a:p>
            <a:pPr marL="0" indent="0">
              <a:buNone/>
            </a:pPr>
            <a:r>
              <a:rPr lang="zh-CN" altLang="en-US" sz="2000" dirty="0">
                <a:latin typeface="+mn-ea"/>
              </a:rPr>
              <a:t>点击左侧栏的“邮件编程发送”，打开设置页面</a:t>
            </a:r>
            <a:r>
              <a:rPr lang="zh-CN" altLang="en-US" sz="2000" dirty="0" smtClean="0">
                <a:latin typeface="+mn-ea"/>
              </a:rPr>
              <a:t>。</a:t>
            </a:r>
            <a:endParaRPr lang="en-US" altLang="zh-CN" sz="2000" dirty="0" smtClean="0">
              <a:latin typeface="+mn-ea"/>
            </a:endParaRPr>
          </a:p>
          <a:p>
            <a:pPr marL="0" indent="0">
              <a:buNone/>
            </a:pPr>
            <a:r>
              <a:rPr lang="en-US" altLang="zh-CN" sz="1800" dirty="0" smtClean="0">
                <a:latin typeface="+mn-ea"/>
              </a:rPr>
              <a:t>3.1 </a:t>
            </a:r>
            <a:r>
              <a:rPr lang="zh-CN" altLang="en-US" sz="1800" dirty="0" smtClean="0">
                <a:latin typeface="+mn-ea"/>
              </a:rPr>
              <a:t>输入收件人、标题和内容</a:t>
            </a:r>
            <a:endParaRPr lang="en-US" altLang="zh-CN" sz="1800" dirty="0" smtClean="0">
              <a:latin typeface="+mn-ea"/>
            </a:endParaRPr>
          </a:p>
          <a:p>
            <a:pPr marL="0" indent="0">
              <a:buNone/>
            </a:pPr>
            <a:r>
              <a:rPr lang="zh-CN" altLang="en-US" sz="1800" dirty="0">
                <a:latin typeface="+mn-ea"/>
              </a:rPr>
              <a:t>操作同“广告群发”一样，不再赘述</a:t>
            </a:r>
            <a:r>
              <a:rPr lang="zh-CN" altLang="en-US" sz="1800" dirty="0" smtClean="0">
                <a:latin typeface="+mn-ea"/>
              </a:rPr>
              <a:t>。</a:t>
            </a:r>
            <a:endParaRPr lang="en-US" altLang="zh-CN" sz="1800" dirty="0" smtClean="0">
              <a:latin typeface="+mn-ea"/>
            </a:endParaRPr>
          </a:p>
          <a:p>
            <a:pPr marL="0" indent="0">
              <a:buNone/>
            </a:pPr>
            <a:r>
              <a:rPr lang="en-US" altLang="zh-CN" sz="1800" dirty="0" smtClean="0">
                <a:latin typeface="+mn-ea"/>
              </a:rPr>
              <a:t>3.2 </a:t>
            </a:r>
            <a:r>
              <a:rPr lang="zh-CN" altLang="en-US" sz="1800" dirty="0" smtClean="0">
                <a:latin typeface="+mn-ea"/>
              </a:rPr>
              <a:t>输入发送时间</a:t>
            </a:r>
            <a:endParaRPr lang="en-US" altLang="zh-CN" sz="1800" dirty="0" smtClean="0">
              <a:latin typeface="+mn-ea"/>
            </a:endParaRPr>
          </a:p>
          <a:p>
            <a:pPr marL="0" indent="0">
              <a:buNone/>
            </a:pPr>
            <a:r>
              <a:rPr lang="zh-CN" altLang="en-US" sz="1800" dirty="0" smtClean="0">
                <a:latin typeface="+mn-ea"/>
              </a:rPr>
              <a:t>比如：</a:t>
            </a:r>
            <a:r>
              <a:rPr lang="en-US" altLang="zh-CN" sz="1800" dirty="0" smtClean="0">
                <a:latin typeface="+mn-ea"/>
              </a:rPr>
              <a:t>2016-11-22 10:36</a:t>
            </a:r>
            <a:endParaRPr lang="en-US" altLang="zh-CN" sz="1800" dirty="0">
              <a:latin typeface="+mn-ea"/>
            </a:endParaRPr>
          </a:p>
          <a:p>
            <a:pPr marL="0" indent="0">
              <a:buNone/>
            </a:pPr>
            <a:r>
              <a:rPr lang="en-US" altLang="zh-CN" sz="1800" dirty="0" smtClean="0">
                <a:latin typeface="+mn-ea"/>
              </a:rPr>
              <a:t>3.3 </a:t>
            </a:r>
            <a:r>
              <a:rPr lang="zh-CN" altLang="en-US" sz="1800" dirty="0" smtClean="0">
                <a:latin typeface="+mn-ea"/>
              </a:rPr>
              <a:t>添加一个新邮件</a:t>
            </a:r>
            <a:endParaRPr lang="en-US" altLang="zh-CN" sz="1800" dirty="0" smtClean="0">
              <a:latin typeface="+mn-ea"/>
            </a:endParaRPr>
          </a:p>
          <a:p>
            <a:pPr marL="0" indent="0">
              <a:buNone/>
            </a:pPr>
            <a:r>
              <a:rPr lang="zh-CN" altLang="en-US" sz="1800" dirty="0" smtClean="0">
                <a:latin typeface="+mn-ea"/>
              </a:rPr>
              <a:t>点击最下方的“添加一个”，</a:t>
            </a:r>
            <a:r>
              <a:rPr lang="zh-CN" altLang="en-US" sz="1800" dirty="0">
                <a:latin typeface="+mn-ea"/>
              </a:rPr>
              <a:t>请依次</a:t>
            </a:r>
            <a:r>
              <a:rPr lang="zh-CN" altLang="en-US" sz="1800" dirty="0" smtClean="0">
                <a:latin typeface="+mn-ea"/>
              </a:rPr>
              <a:t>输入新的邮件标题、内容和时间，注意时间设置，比如可设置为一个月后：</a:t>
            </a:r>
            <a:r>
              <a:rPr lang="en-US" altLang="zh-CN" sz="1800" dirty="0" smtClean="0">
                <a:latin typeface="+mn-ea"/>
              </a:rPr>
              <a:t>2016-12-22 10:36</a:t>
            </a:r>
            <a:endParaRPr lang="en-US" altLang="zh-CN" sz="1800" dirty="0">
              <a:latin typeface="+mn-ea"/>
            </a:endParaRPr>
          </a:p>
          <a:p>
            <a:pPr marL="0" indent="0">
              <a:buNone/>
            </a:pPr>
            <a:r>
              <a:rPr lang="en-US" altLang="zh-CN" sz="1800" dirty="0" smtClean="0">
                <a:latin typeface="+mn-ea"/>
              </a:rPr>
              <a:t>3.2 </a:t>
            </a:r>
            <a:r>
              <a:rPr lang="zh-CN" altLang="en-US" sz="1800" dirty="0">
                <a:latin typeface="+mn-ea"/>
              </a:rPr>
              <a:t>预览及发送</a:t>
            </a:r>
            <a:endParaRPr lang="en-US" altLang="zh-CN" sz="1800" dirty="0">
              <a:latin typeface="+mn-ea"/>
            </a:endParaRPr>
          </a:p>
          <a:p>
            <a:pPr marL="0" indent="0">
              <a:buNone/>
            </a:pPr>
            <a:r>
              <a:rPr lang="zh-CN" altLang="en-US" sz="1800" dirty="0">
                <a:latin typeface="+mn-ea"/>
              </a:rPr>
              <a:t>点击下一步，预览效果</a:t>
            </a:r>
            <a:r>
              <a:rPr lang="zh-CN" altLang="en-US" sz="1800" dirty="0" smtClean="0">
                <a:latin typeface="+mn-ea"/>
              </a:rPr>
              <a:t>，再</a:t>
            </a:r>
            <a:r>
              <a:rPr lang="zh-CN" altLang="en-US" sz="1800" dirty="0">
                <a:latin typeface="+mn-ea"/>
              </a:rPr>
              <a:t>点击发送，会保存到发送池中</a:t>
            </a:r>
            <a:r>
              <a:rPr lang="zh-CN" altLang="en-US" sz="1800" dirty="0" smtClean="0">
                <a:latin typeface="+mn-ea"/>
              </a:rPr>
              <a:t>，系统会根据所设时间自动进行发送</a:t>
            </a:r>
            <a:r>
              <a:rPr lang="zh-CN" altLang="en-US" sz="1800" dirty="0">
                <a:latin typeface="+mn-ea"/>
              </a:rPr>
              <a:t>。</a:t>
            </a:r>
            <a:endParaRPr lang="en-US" altLang="zh-CN" sz="1800" dirty="0">
              <a:latin typeface="+mn-ea"/>
            </a:endParaRPr>
          </a:p>
          <a:p>
            <a:pPr marL="0" indent="0">
              <a:buNone/>
            </a:pPr>
            <a:endParaRPr lang="en-US" altLang="zh-CN" sz="1600" dirty="0" smtClean="0">
              <a:latin typeface="+mn-ea"/>
            </a:endParaRPr>
          </a:p>
          <a:p>
            <a:pPr marL="0" indent="0">
              <a:buNone/>
            </a:pPr>
            <a:r>
              <a:rPr lang="zh-CN" altLang="en-US" sz="1600" dirty="0" smtClean="0">
                <a:latin typeface="+mn-ea"/>
              </a:rPr>
              <a:t>温馨</a:t>
            </a:r>
            <a:r>
              <a:rPr lang="zh-CN" altLang="en-US" sz="1600" dirty="0">
                <a:latin typeface="+mn-ea"/>
              </a:rPr>
              <a:t>提示</a:t>
            </a:r>
            <a:r>
              <a:rPr lang="zh-CN" altLang="en-US" sz="1600" dirty="0" smtClean="0">
                <a:latin typeface="+mn-ea"/>
              </a:rPr>
              <a:t>：此方式一般使用在自动定期的客户维护的场景中，方便、高效、省心。</a:t>
            </a:r>
            <a:endParaRPr lang="en-US" altLang="zh-CN" sz="1600" dirty="0">
              <a:latin typeface="+mn-ea"/>
            </a:endParaRPr>
          </a:p>
        </p:txBody>
      </p:sp>
    </p:spTree>
    <p:extLst>
      <p:ext uri="{BB962C8B-B14F-4D97-AF65-F5344CB8AC3E}">
        <p14:creationId xmlns:p14="http://schemas.microsoft.com/office/powerpoint/2010/main" val="3794079926"/>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4.</a:t>
            </a:r>
            <a:r>
              <a:rPr lang="zh-CN" altLang="en-US" dirty="0"/>
              <a:t>搜索客户发送</a:t>
            </a:r>
          </a:p>
        </p:txBody>
      </p:sp>
      <p:sp>
        <p:nvSpPr>
          <p:cNvPr id="19459" name="Rectangle 3"/>
          <p:cNvSpPr>
            <a:spLocks noGrp="1" noChangeArrowheads="1"/>
          </p:cNvSpPr>
          <p:nvPr>
            <p:ph type="body" idx="1"/>
          </p:nvPr>
        </p:nvSpPr>
        <p:spPr>
          <a:xfrm>
            <a:off x="899592" y="1700808"/>
            <a:ext cx="7344816" cy="4896544"/>
          </a:xfrm>
        </p:spPr>
        <p:txBody>
          <a:bodyPr/>
          <a:lstStyle/>
          <a:p>
            <a:pPr marL="0" indent="0">
              <a:buNone/>
            </a:pPr>
            <a:r>
              <a:rPr lang="zh-CN" altLang="en-US" sz="2000" dirty="0">
                <a:latin typeface="+mn-ea"/>
              </a:rPr>
              <a:t>点击左侧栏的“搜索客户发送”，</a:t>
            </a:r>
            <a:r>
              <a:rPr lang="zh-CN" altLang="en-US" sz="2000" dirty="0" smtClean="0">
                <a:latin typeface="+mn-ea"/>
              </a:rPr>
              <a:t>打开搜索页面。</a:t>
            </a:r>
            <a:endParaRPr lang="en-US" altLang="zh-CN" sz="2000" dirty="0" smtClean="0">
              <a:latin typeface="+mn-ea"/>
            </a:endParaRPr>
          </a:p>
          <a:p>
            <a:pPr marL="0" indent="0">
              <a:buNone/>
            </a:pPr>
            <a:r>
              <a:rPr lang="en-US" altLang="zh-CN" sz="1800" dirty="0" smtClean="0">
                <a:latin typeface="+mn-ea"/>
              </a:rPr>
              <a:t>4.1 </a:t>
            </a:r>
            <a:r>
              <a:rPr lang="zh-CN" altLang="en-US" sz="1800" dirty="0" smtClean="0">
                <a:latin typeface="+mn-ea"/>
              </a:rPr>
              <a:t>输入关键字，并选中类型，点击搜索</a:t>
            </a:r>
            <a:endParaRPr lang="en-US" altLang="zh-CN" sz="1800" dirty="0" smtClean="0">
              <a:latin typeface="+mn-ea"/>
            </a:endParaRPr>
          </a:p>
          <a:p>
            <a:pPr marL="0" indent="0">
              <a:buNone/>
            </a:pPr>
            <a:endParaRPr lang="en-US" altLang="zh-CN" sz="1800" dirty="0">
              <a:latin typeface="+mn-ea"/>
            </a:endParaRPr>
          </a:p>
          <a:p>
            <a:pPr marL="0" indent="0">
              <a:buNone/>
            </a:pPr>
            <a:endParaRPr lang="en-US" altLang="zh-CN" sz="1800" dirty="0" smtClean="0">
              <a:latin typeface="+mn-ea"/>
            </a:endParaRPr>
          </a:p>
          <a:p>
            <a:pPr marL="0" indent="0">
              <a:buNone/>
            </a:pPr>
            <a:endParaRPr lang="en-US" altLang="zh-CN" dirty="0" smtClean="0">
              <a:latin typeface="+mn-ea"/>
            </a:endParaRPr>
          </a:p>
          <a:p>
            <a:pPr marL="0" indent="0">
              <a:buNone/>
            </a:pPr>
            <a:r>
              <a:rPr lang="en-US" altLang="zh-CN" sz="1800" dirty="0" smtClean="0">
                <a:latin typeface="+mn-ea"/>
              </a:rPr>
              <a:t>4.2 </a:t>
            </a:r>
            <a:r>
              <a:rPr lang="zh-CN" altLang="en-US" sz="1800" dirty="0" smtClean="0">
                <a:latin typeface="+mn-ea"/>
              </a:rPr>
              <a:t>点击搜索到的用户名（搜索结果显示于上部），会打开详细页面。</a:t>
            </a:r>
            <a:endParaRPr lang="en-US" altLang="zh-CN" sz="1800" dirty="0" smtClean="0">
              <a:latin typeface="+mn-ea"/>
            </a:endParaRPr>
          </a:p>
          <a:p>
            <a:pPr marL="0" indent="0">
              <a:buNone/>
            </a:pPr>
            <a:r>
              <a:rPr lang="en-US" altLang="zh-CN" sz="1800" dirty="0" smtClean="0">
                <a:latin typeface="+mn-ea"/>
              </a:rPr>
              <a:t>4.3 </a:t>
            </a:r>
            <a:r>
              <a:rPr lang="zh-CN" altLang="en-US" sz="1800" dirty="0" smtClean="0">
                <a:latin typeface="+mn-ea"/>
              </a:rPr>
              <a:t>点击邮箱后的信封图标，会打开邮件发送页面，并自动填写收件人。</a:t>
            </a:r>
            <a:endParaRPr lang="en-US" altLang="zh-CN" sz="1800" dirty="0" smtClean="0">
              <a:latin typeface="+mn-ea"/>
            </a:endParaRPr>
          </a:p>
          <a:p>
            <a:pPr marL="0" indent="0">
              <a:buNone/>
            </a:pPr>
            <a:r>
              <a:rPr lang="en-US" altLang="zh-CN" sz="1800" dirty="0" smtClean="0">
                <a:latin typeface="+mn-ea"/>
              </a:rPr>
              <a:t>4.4 </a:t>
            </a:r>
            <a:r>
              <a:rPr lang="zh-CN" altLang="en-US" sz="1800" dirty="0" smtClean="0">
                <a:latin typeface="+mn-ea"/>
              </a:rPr>
              <a:t>输入标题</a:t>
            </a:r>
            <a:r>
              <a:rPr lang="zh-CN" altLang="en-US" sz="1800" dirty="0">
                <a:latin typeface="+mn-ea"/>
              </a:rPr>
              <a:t>和内容</a:t>
            </a:r>
            <a:endParaRPr lang="en-US" altLang="zh-CN" sz="1800" dirty="0" smtClean="0">
              <a:latin typeface="+mn-ea"/>
            </a:endParaRPr>
          </a:p>
          <a:p>
            <a:pPr marL="0" indent="0">
              <a:buNone/>
            </a:pPr>
            <a:r>
              <a:rPr lang="en-US" altLang="zh-CN" sz="1800" dirty="0" smtClean="0">
                <a:latin typeface="+mn-ea"/>
              </a:rPr>
              <a:t>4.2 </a:t>
            </a:r>
            <a:r>
              <a:rPr lang="zh-CN" altLang="en-US" sz="1800" dirty="0" smtClean="0">
                <a:latin typeface="+mn-ea"/>
              </a:rPr>
              <a:t>点击发送消息，会直接发送邮件。</a:t>
            </a:r>
            <a:endParaRPr lang="en-US" altLang="zh-CN" sz="1800" dirty="0">
              <a:latin typeface="+mn-ea"/>
            </a:endParaRPr>
          </a:p>
          <a:p>
            <a:pPr marL="0" indent="0">
              <a:buNone/>
            </a:pPr>
            <a:endParaRPr lang="en-US" altLang="zh-CN" sz="1000" dirty="0" smtClean="0">
              <a:latin typeface="+mn-ea"/>
            </a:endParaRPr>
          </a:p>
          <a:p>
            <a:pPr marL="0" indent="0">
              <a:buNone/>
            </a:pPr>
            <a:r>
              <a:rPr lang="zh-CN" altLang="en-US" sz="1600" dirty="0" smtClean="0">
                <a:latin typeface="+mn-ea"/>
              </a:rPr>
              <a:t>温馨</a:t>
            </a:r>
            <a:r>
              <a:rPr lang="zh-CN" altLang="en-US" sz="1600" dirty="0">
                <a:latin typeface="+mn-ea"/>
              </a:rPr>
              <a:t>提示</a:t>
            </a:r>
            <a:r>
              <a:rPr lang="zh-CN" altLang="en-US" sz="1600" dirty="0" smtClean="0">
                <a:latin typeface="+mn-ea"/>
              </a:rPr>
              <a:t>：此方式默认使用主发件箱进行发送，而不是使用动态发件箱。</a:t>
            </a:r>
            <a:endParaRPr lang="en-US" altLang="zh-CN" sz="1600" dirty="0">
              <a:latin typeface="+mn-ea"/>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2564904"/>
            <a:ext cx="5000625" cy="12241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22010169"/>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5.</a:t>
            </a:r>
            <a:r>
              <a:rPr lang="zh-CN" altLang="en-US" dirty="0" smtClean="0"/>
              <a:t>立即执行发送任务</a:t>
            </a:r>
            <a:endParaRPr lang="zh-CN" altLang="en-US" dirty="0"/>
          </a:p>
        </p:txBody>
      </p:sp>
      <p:sp>
        <p:nvSpPr>
          <p:cNvPr id="19459" name="Rectangle 3"/>
          <p:cNvSpPr>
            <a:spLocks noGrp="1" noChangeArrowheads="1"/>
          </p:cNvSpPr>
          <p:nvPr>
            <p:ph type="body" idx="1"/>
          </p:nvPr>
        </p:nvSpPr>
        <p:spPr>
          <a:xfrm>
            <a:off x="899592" y="1700808"/>
            <a:ext cx="7344816" cy="4896544"/>
          </a:xfrm>
        </p:spPr>
        <p:txBody>
          <a:bodyPr/>
          <a:lstStyle/>
          <a:p>
            <a:pPr marL="0" indent="0">
              <a:buNone/>
            </a:pPr>
            <a:r>
              <a:rPr lang="zh-CN" altLang="en-US" sz="2000" dirty="0" smtClean="0">
                <a:latin typeface="+mn-ea"/>
              </a:rPr>
              <a:t>软件默认每</a:t>
            </a:r>
            <a:r>
              <a:rPr lang="en-US" altLang="zh-CN" sz="2000" dirty="0" smtClean="0">
                <a:latin typeface="+mn-ea"/>
              </a:rPr>
              <a:t>10</a:t>
            </a:r>
            <a:r>
              <a:rPr lang="zh-CN" altLang="en-US" sz="2000" dirty="0" smtClean="0">
                <a:latin typeface="+mn-ea"/>
              </a:rPr>
              <a:t>分钟（可以自行更改）执行一次到时的发送任务</a:t>
            </a:r>
            <a:r>
              <a:rPr lang="zh-CN" altLang="en-US" sz="2000" dirty="0">
                <a:latin typeface="+mn-ea"/>
              </a:rPr>
              <a:t>，</a:t>
            </a:r>
            <a:r>
              <a:rPr lang="zh-CN" altLang="en-US" sz="2000" dirty="0" smtClean="0">
                <a:latin typeface="+mn-ea"/>
              </a:rPr>
              <a:t>每次发送所设置的邮件数量（发送设置中的“单次发送量”），并且每天发送量不会</a:t>
            </a:r>
            <a:r>
              <a:rPr lang="zh-CN" altLang="en-US" sz="2000" dirty="0">
                <a:latin typeface="+mn-ea"/>
              </a:rPr>
              <a:t>超过“最大量” （可以</a:t>
            </a:r>
            <a:r>
              <a:rPr lang="zh-CN" altLang="en-US" sz="2000" dirty="0" smtClean="0">
                <a:latin typeface="+mn-ea"/>
              </a:rPr>
              <a:t>自行设置）。</a:t>
            </a:r>
            <a:endParaRPr lang="en-US" altLang="zh-CN" sz="2000" dirty="0" smtClean="0">
              <a:latin typeface="+mn-ea"/>
            </a:endParaRPr>
          </a:p>
          <a:p>
            <a:pPr marL="0" indent="0">
              <a:buNone/>
            </a:pPr>
            <a:endParaRPr lang="en-US" altLang="zh-CN" sz="2000" dirty="0">
              <a:latin typeface="+mn-ea"/>
            </a:endParaRPr>
          </a:p>
          <a:p>
            <a:pPr marL="0" indent="0">
              <a:buNone/>
            </a:pPr>
            <a:r>
              <a:rPr lang="zh-CN" altLang="en-US" sz="2000" dirty="0" smtClean="0">
                <a:latin typeface="+mn-ea"/>
              </a:rPr>
              <a:t>如果想立即执行到时的任务，请手动点击</a:t>
            </a:r>
            <a:r>
              <a:rPr lang="zh-CN" altLang="en-US" sz="2000" dirty="0">
                <a:latin typeface="+mn-ea"/>
              </a:rPr>
              <a:t>左侧栏的“立即执行到时的发送任务”</a:t>
            </a:r>
            <a:r>
              <a:rPr lang="zh-CN" altLang="en-US" sz="2000" dirty="0" smtClean="0">
                <a:latin typeface="+mn-ea"/>
              </a:rPr>
              <a:t>，再</a:t>
            </a:r>
            <a:r>
              <a:rPr lang="zh-CN" altLang="en-US" sz="2000" dirty="0">
                <a:latin typeface="+mn-ea"/>
              </a:rPr>
              <a:t>点击“立即”</a:t>
            </a:r>
            <a:r>
              <a:rPr lang="zh-CN" altLang="en-US" sz="2000" dirty="0" smtClean="0">
                <a:latin typeface="+mn-ea"/>
              </a:rPr>
              <a:t>按钮即可。</a:t>
            </a:r>
            <a:endParaRPr lang="en-US" altLang="zh-CN" sz="2000" dirty="0" smtClean="0">
              <a:latin typeface="+mn-ea"/>
            </a:endParaRPr>
          </a:p>
          <a:p>
            <a:pPr marL="0" indent="0">
              <a:buNone/>
            </a:pPr>
            <a:endParaRPr lang="en-US" altLang="zh-CN" sz="1800" dirty="0" smtClean="0">
              <a:latin typeface="+mn-ea"/>
            </a:endParaRPr>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3838" y="4212307"/>
            <a:ext cx="7219950" cy="1304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37292246"/>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99592" y="1196752"/>
            <a:ext cx="7344816" cy="4082008"/>
          </a:xfrm>
        </p:spPr>
        <p:txBody>
          <a:bodyPr/>
          <a:lstStyle/>
          <a:p>
            <a:pPr marL="0" indent="0" algn="ctr">
              <a:buNone/>
            </a:pPr>
            <a:endParaRPr lang="en-US" altLang="zh-CN" sz="800" dirty="0" smtClean="0">
              <a:solidFill>
                <a:srgbClr val="FF0000"/>
              </a:solidFill>
              <a:latin typeface="+mj-lt"/>
            </a:endParaRPr>
          </a:p>
          <a:p>
            <a:pPr marL="0" indent="0" algn="ctr">
              <a:buNone/>
            </a:pPr>
            <a:r>
              <a:rPr lang="en-US" altLang="zh-CN" sz="6000" dirty="0" smtClean="0">
                <a:solidFill>
                  <a:srgbClr val="FF0000"/>
                </a:solidFill>
                <a:latin typeface="+mj-lt"/>
              </a:rPr>
              <a:t>PART 4</a:t>
            </a:r>
          </a:p>
          <a:p>
            <a:pPr marL="0" indent="0" algn="ctr">
              <a:buNone/>
            </a:pPr>
            <a:r>
              <a:rPr lang="zh-CN" altLang="en-US" sz="6000" dirty="0" smtClean="0">
                <a:solidFill>
                  <a:srgbClr val="FF0000"/>
                </a:solidFill>
                <a:latin typeface="+mj-lt"/>
              </a:rPr>
              <a:t>短信发送</a:t>
            </a:r>
            <a:r>
              <a:rPr lang="en-US" altLang="zh-CN" sz="6000" dirty="0">
                <a:solidFill>
                  <a:srgbClr val="FF0000"/>
                </a:solidFill>
                <a:latin typeface="+mj-lt"/>
              </a:rPr>
              <a:t/>
            </a:r>
            <a:br>
              <a:rPr lang="en-US" altLang="zh-CN" sz="6000" dirty="0">
                <a:solidFill>
                  <a:srgbClr val="FF0000"/>
                </a:solidFill>
                <a:latin typeface="+mj-lt"/>
              </a:rPr>
            </a:br>
            <a:r>
              <a:rPr lang="en-US" altLang="zh-CN" sz="6000" dirty="0">
                <a:solidFill>
                  <a:srgbClr val="FF0000"/>
                </a:solidFill>
                <a:latin typeface="+mj-lt"/>
              </a:rPr>
              <a:t>SEND </a:t>
            </a:r>
            <a:r>
              <a:rPr lang="en-US" altLang="zh-CN" sz="6000" dirty="0" smtClean="0">
                <a:solidFill>
                  <a:srgbClr val="FF0000"/>
                </a:solidFill>
                <a:latin typeface="+mj-lt"/>
              </a:rPr>
              <a:t>SMS</a:t>
            </a:r>
            <a:endParaRPr lang="zh-CN" altLang="en-US" sz="6000" dirty="0">
              <a:solidFill>
                <a:srgbClr val="FF0000"/>
              </a:solidFill>
              <a:latin typeface="+mj-lt"/>
            </a:endParaRPr>
          </a:p>
        </p:txBody>
      </p:sp>
    </p:spTree>
    <p:extLst>
      <p:ext uri="{BB962C8B-B14F-4D97-AF65-F5344CB8AC3E}">
        <p14:creationId xmlns:p14="http://schemas.microsoft.com/office/powerpoint/2010/main" val="2904351213"/>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99592" y="1124744"/>
            <a:ext cx="7272808" cy="4226024"/>
          </a:xfrm>
        </p:spPr>
        <p:txBody>
          <a:bodyPr/>
          <a:lstStyle/>
          <a:p>
            <a:pPr marL="0" indent="0" algn="ctr">
              <a:buNone/>
            </a:pPr>
            <a:endParaRPr lang="en-US" altLang="zh-CN" sz="800" dirty="0" smtClean="0">
              <a:solidFill>
                <a:srgbClr val="FF0000"/>
              </a:solidFill>
              <a:latin typeface="+mj-lt"/>
            </a:endParaRPr>
          </a:p>
          <a:p>
            <a:pPr marL="0" indent="0" algn="ctr">
              <a:buNone/>
            </a:pPr>
            <a:r>
              <a:rPr lang="en-US" altLang="zh-CN" sz="6000" dirty="0" smtClean="0">
                <a:solidFill>
                  <a:srgbClr val="FF0000"/>
                </a:solidFill>
                <a:latin typeface="+mj-lt"/>
              </a:rPr>
              <a:t>PART 1</a:t>
            </a:r>
          </a:p>
          <a:p>
            <a:pPr marL="0" indent="0" algn="ctr">
              <a:buNone/>
            </a:pPr>
            <a:r>
              <a:rPr lang="zh-CN" altLang="en-US" sz="6000" dirty="0" smtClean="0">
                <a:solidFill>
                  <a:srgbClr val="FF0000"/>
                </a:solidFill>
                <a:latin typeface="+mj-lt"/>
              </a:rPr>
              <a:t>简述</a:t>
            </a:r>
            <a:r>
              <a:rPr lang="en-US" altLang="zh-CN" sz="6000" dirty="0">
                <a:solidFill>
                  <a:srgbClr val="FF0000"/>
                </a:solidFill>
                <a:latin typeface="+mj-lt"/>
              </a:rPr>
              <a:t/>
            </a:r>
            <a:br>
              <a:rPr lang="en-US" altLang="zh-CN" sz="6000" dirty="0">
                <a:solidFill>
                  <a:srgbClr val="FF0000"/>
                </a:solidFill>
                <a:latin typeface="+mj-lt"/>
              </a:rPr>
            </a:br>
            <a:r>
              <a:rPr lang="en-US" altLang="zh-CN" sz="6000" dirty="0">
                <a:solidFill>
                  <a:srgbClr val="FF0000"/>
                </a:solidFill>
                <a:latin typeface="+mj-lt"/>
              </a:rPr>
              <a:t>INTRODUCTION</a:t>
            </a:r>
            <a:endParaRPr lang="zh-CN" altLang="en-US" sz="6000" dirty="0">
              <a:solidFill>
                <a:srgbClr val="FF0000"/>
              </a:solidFill>
              <a:latin typeface="+mj-lt"/>
            </a:endParaRPr>
          </a:p>
        </p:txBody>
      </p:sp>
    </p:spTree>
    <p:extLst>
      <p:ext uri="{BB962C8B-B14F-4D97-AF65-F5344CB8AC3E}">
        <p14:creationId xmlns:p14="http://schemas.microsoft.com/office/powerpoint/2010/main" val="3320457382"/>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1.</a:t>
            </a:r>
            <a:r>
              <a:rPr lang="zh-CN" altLang="en-US" dirty="0" smtClean="0"/>
              <a:t>短信发送</a:t>
            </a:r>
            <a:endParaRPr lang="zh-CN" altLang="en-US" dirty="0"/>
          </a:p>
        </p:txBody>
      </p:sp>
      <p:sp>
        <p:nvSpPr>
          <p:cNvPr id="19459" name="Rectangle 3"/>
          <p:cNvSpPr>
            <a:spLocks noGrp="1" noChangeArrowheads="1"/>
          </p:cNvSpPr>
          <p:nvPr>
            <p:ph type="body" idx="1"/>
          </p:nvPr>
        </p:nvSpPr>
        <p:spPr>
          <a:xfrm>
            <a:off x="899592" y="1700808"/>
            <a:ext cx="7344816" cy="4896544"/>
          </a:xfrm>
        </p:spPr>
        <p:txBody>
          <a:bodyPr/>
          <a:lstStyle/>
          <a:p>
            <a:pPr marL="0" indent="0">
              <a:buNone/>
            </a:pPr>
            <a:r>
              <a:rPr lang="zh-CN" altLang="en-US" sz="2000" dirty="0">
                <a:latin typeface="+mn-ea"/>
              </a:rPr>
              <a:t>点击左侧</a:t>
            </a:r>
            <a:r>
              <a:rPr lang="zh-CN" altLang="en-US" sz="2000" dirty="0" smtClean="0">
                <a:latin typeface="+mn-ea"/>
              </a:rPr>
              <a:t>栏短信部分的“常规发送”</a:t>
            </a:r>
            <a:r>
              <a:rPr lang="zh-CN" altLang="en-US" sz="2000" dirty="0">
                <a:latin typeface="+mn-ea"/>
              </a:rPr>
              <a:t>，</a:t>
            </a:r>
            <a:r>
              <a:rPr lang="zh-CN" altLang="en-US" sz="2000" dirty="0" smtClean="0">
                <a:latin typeface="+mn-ea"/>
              </a:rPr>
              <a:t>打开发送页面。</a:t>
            </a:r>
            <a:endParaRPr lang="en-US" altLang="zh-CN" sz="2000" dirty="0" smtClean="0">
              <a:latin typeface="+mn-ea"/>
            </a:endParaRPr>
          </a:p>
          <a:p>
            <a:pPr marL="0" indent="0">
              <a:buNone/>
            </a:pPr>
            <a:r>
              <a:rPr lang="en-US" altLang="zh-CN" sz="1800" dirty="0">
                <a:latin typeface="+mn-ea"/>
              </a:rPr>
              <a:t>1</a:t>
            </a:r>
            <a:r>
              <a:rPr lang="en-US" altLang="zh-CN" sz="1800" dirty="0" smtClean="0">
                <a:latin typeface="+mn-ea"/>
              </a:rPr>
              <a:t>.1 </a:t>
            </a:r>
            <a:r>
              <a:rPr lang="zh-CN" altLang="en-US" sz="1800" dirty="0" smtClean="0">
                <a:latin typeface="+mn-ea"/>
              </a:rPr>
              <a:t>在接收号码输入框中输入手机号码</a:t>
            </a:r>
            <a:endParaRPr lang="en-US" altLang="zh-CN" sz="1800" dirty="0" smtClean="0">
              <a:latin typeface="+mn-ea"/>
            </a:endParaRPr>
          </a:p>
          <a:p>
            <a:pPr marL="0" indent="0">
              <a:buNone/>
            </a:pPr>
            <a:r>
              <a:rPr lang="en-US" altLang="zh-CN" sz="1800" dirty="0" smtClean="0">
                <a:latin typeface="+mn-ea"/>
              </a:rPr>
              <a:t>1.2 </a:t>
            </a:r>
            <a:r>
              <a:rPr lang="zh-CN" altLang="en-US" sz="1800" dirty="0" smtClean="0">
                <a:latin typeface="+mn-ea"/>
              </a:rPr>
              <a:t>在消息输入</a:t>
            </a:r>
            <a:r>
              <a:rPr lang="zh-CN" altLang="en-US" sz="1800" dirty="0">
                <a:latin typeface="+mn-ea"/>
              </a:rPr>
              <a:t>框中</a:t>
            </a:r>
            <a:r>
              <a:rPr lang="zh-CN" altLang="en-US" sz="1800" dirty="0" smtClean="0">
                <a:latin typeface="+mn-ea"/>
              </a:rPr>
              <a:t>输入短</a:t>
            </a:r>
            <a:r>
              <a:rPr lang="zh-CN" altLang="en-US" sz="1800" dirty="0">
                <a:latin typeface="+mn-ea"/>
              </a:rPr>
              <a:t>信内容</a:t>
            </a:r>
            <a:endParaRPr lang="en-US" altLang="zh-CN" sz="1800" dirty="0" smtClean="0">
              <a:latin typeface="+mn-ea"/>
            </a:endParaRPr>
          </a:p>
          <a:p>
            <a:pPr marL="0" indent="0">
              <a:buNone/>
            </a:pPr>
            <a:endParaRPr lang="en-US" altLang="zh-CN" sz="1800" dirty="0">
              <a:latin typeface="+mn-ea"/>
            </a:endParaRPr>
          </a:p>
          <a:p>
            <a:pPr marL="0" indent="0">
              <a:buNone/>
            </a:pPr>
            <a:endParaRPr lang="en-US" altLang="zh-CN" sz="1800" dirty="0" smtClean="0">
              <a:latin typeface="+mn-ea"/>
            </a:endParaRPr>
          </a:p>
          <a:p>
            <a:pPr marL="0" indent="0">
              <a:buNone/>
            </a:pPr>
            <a:endParaRPr lang="en-US" altLang="zh-CN" sz="1800" dirty="0" smtClean="0">
              <a:latin typeface="+mn-ea"/>
            </a:endParaRPr>
          </a:p>
          <a:p>
            <a:pPr marL="0" indent="0">
              <a:buNone/>
            </a:pPr>
            <a:endParaRPr lang="en-US" altLang="zh-CN" sz="1800" dirty="0">
              <a:latin typeface="+mn-ea"/>
            </a:endParaRPr>
          </a:p>
          <a:p>
            <a:pPr marL="0" indent="0">
              <a:buNone/>
            </a:pPr>
            <a:endParaRPr lang="en-US" altLang="zh-CN" sz="800" dirty="0" smtClean="0">
              <a:latin typeface="+mn-ea"/>
            </a:endParaRPr>
          </a:p>
          <a:p>
            <a:pPr marL="0" indent="0">
              <a:buNone/>
            </a:pPr>
            <a:r>
              <a:rPr lang="en-US" altLang="zh-CN" sz="1800" dirty="0" smtClean="0">
                <a:latin typeface="+mn-ea"/>
              </a:rPr>
              <a:t>1.3 </a:t>
            </a:r>
            <a:r>
              <a:rPr lang="zh-CN" altLang="en-US" sz="1800" dirty="0" smtClean="0">
                <a:latin typeface="+mn-ea"/>
              </a:rPr>
              <a:t>点击发送即可发送短信。</a:t>
            </a:r>
            <a:endParaRPr lang="en-US" altLang="zh-CN" sz="1800" dirty="0" smtClean="0">
              <a:latin typeface="+mn-ea"/>
            </a:endParaRPr>
          </a:p>
          <a:p>
            <a:pPr marL="0" indent="0">
              <a:buNone/>
            </a:pPr>
            <a:endParaRPr lang="en-US" altLang="zh-CN" sz="800" dirty="0" smtClean="0">
              <a:latin typeface="+mn-ea"/>
            </a:endParaRPr>
          </a:p>
          <a:p>
            <a:pPr marL="0" indent="0">
              <a:buNone/>
            </a:pPr>
            <a:r>
              <a:rPr lang="zh-CN" altLang="en-US" sz="1200" dirty="0" smtClean="0">
                <a:latin typeface="+mn-ea"/>
              </a:rPr>
              <a:t>温馨</a:t>
            </a:r>
            <a:r>
              <a:rPr lang="zh-CN" altLang="en-US" sz="1200" dirty="0">
                <a:latin typeface="+mn-ea"/>
              </a:rPr>
              <a:t>提示</a:t>
            </a:r>
            <a:r>
              <a:rPr lang="zh-CN" altLang="en-US" sz="1200" dirty="0" smtClean="0">
                <a:latin typeface="+mn-ea"/>
              </a:rPr>
              <a:t>：</a:t>
            </a:r>
            <a:endParaRPr lang="en-US" altLang="zh-CN" sz="1200" dirty="0">
              <a:latin typeface="+mn-ea"/>
            </a:endParaRPr>
          </a:p>
          <a:p>
            <a:pPr marL="0" indent="0">
              <a:buNone/>
            </a:pPr>
            <a:r>
              <a:rPr lang="en-US" altLang="zh-CN" sz="1200" dirty="0" smtClean="0">
                <a:latin typeface="+mn-ea"/>
              </a:rPr>
              <a:t>1</a:t>
            </a:r>
            <a:r>
              <a:rPr lang="zh-CN" altLang="en-US" sz="1200" dirty="0" smtClean="0">
                <a:latin typeface="+mn-ea"/>
              </a:rPr>
              <a:t>）</a:t>
            </a:r>
            <a:r>
              <a:rPr lang="zh-CN" altLang="en-US" sz="1200" dirty="0">
                <a:latin typeface="+mn-ea"/>
              </a:rPr>
              <a:t>您</a:t>
            </a:r>
            <a:r>
              <a:rPr lang="zh-CN" altLang="en-US" sz="1200" dirty="0" smtClean="0">
                <a:latin typeface="+mn-ea"/>
              </a:rPr>
              <a:t>必须在</a:t>
            </a:r>
            <a:r>
              <a:rPr lang="zh-CN" altLang="en-US" sz="1200" dirty="0">
                <a:latin typeface="+mn-ea"/>
              </a:rPr>
              <a:t>第三</a:t>
            </a:r>
            <a:r>
              <a:rPr lang="zh-CN" altLang="en-US" sz="1200" dirty="0" smtClean="0">
                <a:latin typeface="+mn-ea"/>
              </a:rPr>
              <a:t>方短信服务</a:t>
            </a:r>
            <a:r>
              <a:rPr lang="zh-CN" altLang="en-US" sz="1200" dirty="0">
                <a:latin typeface="+mn-ea"/>
              </a:rPr>
              <a:t>商购买短</a:t>
            </a:r>
            <a:r>
              <a:rPr lang="zh-CN" altLang="en-US" sz="1200" dirty="0" smtClean="0">
                <a:latin typeface="+mn-ea"/>
              </a:rPr>
              <a:t>信，并</a:t>
            </a:r>
            <a:r>
              <a:rPr lang="zh-CN" altLang="en-US" sz="1200" dirty="0">
                <a:latin typeface="+mn-ea"/>
              </a:rPr>
              <a:t>在短信设置部分“添加短信账号”或“短信充值”充值后</a:t>
            </a:r>
            <a:r>
              <a:rPr lang="en-US" altLang="zh-CN" sz="1200" dirty="0">
                <a:latin typeface="+mn-ea"/>
              </a:rPr>
              <a:t>,</a:t>
            </a:r>
            <a:r>
              <a:rPr lang="zh-CN" altLang="en-US" sz="1200" dirty="0">
                <a:latin typeface="+mn-ea"/>
              </a:rPr>
              <a:t>才能发送短</a:t>
            </a:r>
            <a:r>
              <a:rPr lang="zh-CN" altLang="en-US" sz="1200" dirty="0" smtClean="0">
                <a:latin typeface="+mn-ea"/>
              </a:rPr>
              <a:t>信。</a:t>
            </a:r>
            <a:r>
              <a:rPr lang="zh-CN" altLang="en-US" sz="1200" dirty="0" smtClean="0">
                <a:latin typeface="+mn-ea"/>
              </a:rPr>
              <a:t>即发送短信前，必须在</a:t>
            </a:r>
            <a:r>
              <a:rPr lang="zh-CN" altLang="en-US" sz="1200" dirty="0" smtClean="0">
                <a:latin typeface="+mn-ea"/>
              </a:rPr>
              <a:t>左下</a:t>
            </a:r>
            <a:r>
              <a:rPr lang="zh-CN" altLang="en-US" sz="1200" dirty="0">
                <a:latin typeface="+mn-ea"/>
              </a:rPr>
              <a:t>角的短信设置</a:t>
            </a:r>
            <a:r>
              <a:rPr lang="zh-CN" altLang="en-US" sz="1200" dirty="0">
                <a:latin typeface="+mn-ea"/>
              </a:rPr>
              <a:t>部分提前进行设置（初始化用户）。</a:t>
            </a:r>
            <a:endParaRPr lang="en-US" altLang="zh-CN" sz="1200" dirty="0" smtClean="0">
              <a:latin typeface="+mn-ea"/>
            </a:endParaRPr>
          </a:p>
          <a:p>
            <a:pPr marL="0" indent="0">
              <a:buNone/>
            </a:pPr>
            <a:r>
              <a:rPr lang="en-US" altLang="zh-CN" sz="1200" dirty="0" smtClean="0">
                <a:latin typeface="+mn-ea"/>
              </a:rPr>
              <a:t>2</a:t>
            </a:r>
            <a:r>
              <a:rPr lang="zh-CN" altLang="en-US" sz="1200" dirty="0" smtClean="0">
                <a:latin typeface="+mn-ea"/>
              </a:rPr>
              <a:t>）如果您使用专用短信渠道，还需要自行编写所使用渠道的短信</a:t>
            </a:r>
            <a:r>
              <a:rPr lang="en-US" altLang="zh-CN" sz="1200" dirty="0" smtClean="0">
                <a:latin typeface="+mn-ea"/>
              </a:rPr>
              <a:t>API</a:t>
            </a:r>
            <a:r>
              <a:rPr lang="zh-CN" altLang="en-US" sz="1200" dirty="0">
                <a:latin typeface="+mn-ea"/>
              </a:rPr>
              <a:t>接口</a:t>
            </a:r>
            <a:r>
              <a:rPr lang="zh-CN" altLang="en-US" sz="1200" dirty="0" smtClean="0">
                <a:latin typeface="+mn-ea"/>
              </a:rPr>
              <a:t>。</a:t>
            </a:r>
            <a:endParaRPr lang="en-US" altLang="zh-CN" sz="1200" dirty="0" smtClean="0">
              <a:latin typeface="+mn-ea"/>
            </a:endParaRPr>
          </a:p>
          <a:p>
            <a:pPr marL="0" indent="0">
              <a:buNone/>
            </a:pPr>
            <a:r>
              <a:rPr lang="en-US" altLang="zh-CN" sz="1200" dirty="0" smtClean="0">
                <a:latin typeface="+mn-ea"/>
              </a:rPr>
              <a:t>3</a:t>
            </a:r>
            <a:r>
              <a:rPr lang="zh-CN" altLang="en-US" sz="1200" dirty="0" smtClean="0">
                <a:latin typeface="+mn-ea"/>
              </a:rPr>
              <a:t>）短信提供商可能会要求所发短信必须具备规定的格式，详细咨询短信提供商。</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6792" y="2996952"/>
            <a:ext cx="5978426" cy="17281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41399988"/>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2.</a:t>
            </a:r>
            <a:r>
              <a:rPr lang="zh-CN" altLang="en-US" dirty="0"/>
              <a:t>客户</a:t>
            </a:r>
            <a:r>
              <a:rPr lang="zh-CN" altLang="en-US" dirty="0" smtClean="0"/>
              <a:t>维护发送</a:t>
            </a:r>
            <a:endParaRPr lang="zh-CN" altLang="en-US" dirty="0"/>
          </a:p>
        </p:txBody>
      </p:sp>
      <p:sp>
        <p:nvSpPr>
          <p:cNvPr id="19459" name="Rectangle 3"/>
          <p:cNvSpPr>
            <a:spLocks noGrp="1" noChangeArrowheads="1"/>
          </p:cNvSpPr>
          <p:nvPr>
            <p:ph type="body" idx="1"/>
          </p:nvPr>
        </p:nvSpPr>
        <p:spPr>
          <a:xfrm>
            <a:off x="899592" y="1484784"/>
            <a:ext cx="7344816" cy="4680520"/>
          </a:xfrm>
        </p:spPr>
        <p:txBody>
          <a:bodyPr/>
          <a:lstStyle/>
          <a:p>
            <a:pPr marL="0" indent="0">
              <a:buNone/>
            </a:pPr>
            <a:r>
              <a:rPr lang="zh-CN" altLang="en-US" sz="2000" dirty="0">
                <a:latin typeface="+mn-ea"/>
              </a:rPr>
              <a:t>点击左侧</a:t>
            </a:r>
            <a:r>
              <a:rPr lang="zh-CN" altLang="en-US" sz="2000" dirty="0" smtClean="0">
                <a:latin typeface="+mn-ea"/>
              </a:rPr>
              <a:t>栏短信部分的“客户维护发送”</a:t>
            </a:r>
            <a:r>
              <a:rPr lang="zh-CN" altLang="en-US" sz="2000" dirty="0">
                <a:latin typeface="+mn-ea"/>
              </a:rPr>
              <a:t>，打开设置页面</a:t>
            </a:r>
            <a:r>
              <a:rPr lang="zh-CN" altLang="en-US" sz="2000" dirty="0" smtClean="0">
                <a:latin typeface="+mn-ea"/>
              </a:rPr>
              <a:t>。</a:t>
            </a:r>
            <a:endParaRPr lang="en-US" altLang="zh-CN" sz="2000" dirty="0" smtClean="0">
              <a:latin typeface="+mn-ea"/>
            </a:endParaRPr>
          </a:p>
          <a:p>
            <a:pPr marL="0" indent="0">
              <a:buNone/>
            </a:pPr>
            <a:r>
              <a:rPr lang="en-US" altLang="zh-CN" sz="1800" dirty="0" smtClean="0">
                <a:latin typeface="+mn-ea"/>
              </a:rPr>
              <a:t>2.1 </a:t>
            </a:r>
            <a:r>
              <a:rPr lang="zh-CN" altLang="en-US" sz="1800" dirty="0" smtClean="0">
                <a:latin typeface="+mn-ea"/>
              </a:rPr>
              <a:t>选中手机号码</a:t>
            </a:r>
            <a:endParaRPr lang="en-US" altLang="zh-CN" sz="1800" dirty="0" smtClean="0">
              <a:latin typeface="+mn-ea"/>
            </a:endParaRPr>
          </a:p>
          <a:p>
            <a:pPr marL="0" indent="0">
              <a:buNone/>
            </a:pPr>
            <a:r>
              <a:rPr lang="zh-CN" altLang="en-US" sz="1800" dirty="0" smtClean="0">
                <a:latin typeface="+mn-ea"/>
              </a:rPr>
              <a:t>请选中客户的某个手机号，点击下一步</a:t>
            </a:r>
            <a:endParaRPr lang="en-US" altLang="zh-CN" sz="1800" dirty="0" smtClean="0">
              <a:latin typeface="+mn-ea"/>
            </a:endParaRPr>
          </a:p>
          <a:p>
            <a:pPr marL="0" indent="0">
              <a:buNone/>
            </a:pPr>
            <a:endParaRPr lang="en-US" altLang="zh-CN" sz="2000" dirty="0" smtClean="0">
              <a:latin typeface="+mn-ea"/>
            </a:endParaRPr>
          </a:p>
          <a:p>
            <a:pPr marL="0" indent="0">
              <a:buNone/>
            </a:pPr>
            <a:endParaRPr lang="en-US" altLang="zh-CN" sz="2000" dirty="0">
              <a:latin typeface="+mn-ea"/>
            </a:endParaRPr>
          </a:p>
          <a:p>
            <a:pPr marL="0" indent="0">
              <a:buNone/>
            </a:pPr>
            <a:endParaRPr lang="en-US" altLang="zh-CN" sz="1200" dirty="0" smtClean="0">
              <a:latin typeface="+mn-ea"/>
            </a:endParaRPr>
          </a:p>
          <a:p>
            <a:pPr marL="0" indent="0">
              <a:buNone/>
            </a:pPr>
            <a:r>
              <a:rPr lang="zh-CN" altLang="en-US" sz="1400" dirty="0" smtClean="0">
                <a:latin typeface="+mn-ea"/>
              </a:rPr>
              <a:t>温馨提示：可以使用标签进行客户过滤（输入标签，再点击过滤按钮）。</a:t>
            </a:r>
            <a:endParaRPr lang="en-US" altLang="zh-CN" sz="1400" dirty="0" smtClean="0">
              <a:latin typeface="+mn-ea"/>
            </a:endParaRPr>
          </a:p>
          <a:p>
            <a:pPr marL="0" indent="0">
              <a:buNone/>
            </a:pPr>
            <a:r>
              <a:rPr lang="en-US" altLang="zh-CN" sz="1800" dirty="0" smtClean="0">
                <a:latin typeface="+mn-ea"/>
              </a:rPr>
              <a:t>2.2 </a:t>
            </a:r>
            <a:r>
              <a:rPr lang="zh-CN" altLang="en-US" sz="1800" dirty="0" smtClean="0">
                <a:latin typeface="+mn-ea"/>
              </a:rPr>
              <a:t>输入短信内容，点击发送按钮。</a:t>
            </a:r>
            <a:endParaRPr lang="en-US" altLang="zh-CN" sz="1800" dirty="0">
              <a:latin typeface="+mn-ea"/>
            </a:endParaRPr>
          </a:p>
          <a:p>
            <a:pPr marL="0" indent="0">
              <a:buNone/>
            </a:pPr>
            <a:endParaRPr lang="en-US" altLang="zh-CN" sz="800" dirty="0">
              <a:latin typeface="+mn-ea"/>
            </a:endParaRPr>
          </a:p>
          <a:p>
            <a:pPr marL="0" indent="0">
              <a:buNone/>
            </a:pPr>
            <a:r>
              <a:rPr lang="zh-CN" altLang="en-US" sz="1200" dirty="0">
                <a:latin typeface="+mn-ea"/>
              </a:rPr>
              <a:t>温馨提示：</a:t>
            </a:r>
            <a:endParaRPr lang="en-US" altLang="zh-CN" sz="1200" dirty="0">
              <a:latin typeface="+mn-ea"/>
            </a:endParaRPr>
          </a:p>
          <a:p>
            <a:pPr marL="0" indent="0">
              <a:buNone/>
            </a:pPr>
            <a:r>
              <a:rPr lang="en-US" altLang="zh-CN" sz="1200" dirty="0">
                <a:latin typeface="+mn-ea"/>
              </a:rPr>
              <a:t>1</a:t>
            </a:r>
            <a:r>
              <a:rPr lang="zh-CN" altLang="en-US" sz="1200" dirty="0">
                <a:latin typeface="+mn-ea"/>
              </a:rPr>
              <a:t>）您必须在第三</a:t>
            </a:r>
            <a:r>
              <a:rPr lang="zh-CN" altLang="en-US" sz="1200" dirty="0" smtClean="0">
                <a:latin typeface="+mn-ea"/>
              </a:rPr>
              <a:t>方短信服务商购买</a:t>
            </a:r>
            <a:r>
              <a:rPr lang="zh-CN" altLang="en-US" sz="1200" dirty="0">
                <a:latin typeface="+mn-ea"/>
              </a:rPr>
              <a:t>短</a:t>
            </a:r>
            <a:r>
              <a:rPr lang="zh-CN" altLang="en-US" sz="1200" dirty="0" smtClean="0">
                <a:latin typeface="+mn-ea"/>
              </a:rPr>
              <a:t>信，</a:t>
            </a:r>
            <a:r>
              <a:rPr lang="zh-CN" altLang="en-US" sz="1200" dirty="0">
                <a:latin typeface="+mn-ea"/>
              </a:rPr>
              <a:t>并在短信设置部分“添加短信账号”或“短信充值”充值后，才能发送短信</a:t>
            </a:r>
            <a:r>
              <a:rPr lang="zh-CN" altLang="en-US" sz="1200" dirty="0" smtClean="0">
                <a:latin typeface="+mn-ea"/>
              </a:rPr>
              <a:t>。</a:t>
            </a:r>
            <a:endParaRPr lang="en-US" altLang="zh-CN" sz="1200" dirty="0">
              <a:latin typeface="+mn-ea"/>
            </a:endParaRPr>
          </a:p>
          <a:p>
            <a:pPr marL="0" indent="0">
              <a:buNone/>
            </a:pPr>
            <a:r>
              <a:rPr lang="en-US" altLang="zh-CN" sz="1200" dirty="0">
                <a:latin typeface="+mn-ea"/>
              </a:rPr>
              <a:t>2</a:t>
            </a:r>
            <a:r>
              <a:rPr lang="zh-CN" altLang="en-US" sz="1200" dirty="0">
                <a:latin typeface="+mn-ea"/>
              </a:rPr>
              <a:t>）专用渠道还需要专门编写</a:t>
            </a:r>
            <a:r>
              <a:rPr lang="en-US" altLang="zh-CN" sz="1200" dirty="0">
                <a:latin typeface="+mn-ea"/>
              </a:rPr>
              <a:t>API</a:t>
            </a:r>
            <a:r>
              <a:rPr lang="zh-CN" altLang="en-US" sz="1200" dirty="0">
                <a:latin typeface="+mn-ea"/>
              </a:rPr>
              <a:t>接口。 </a:t>
            </a:r>
            <a:endParaRPr lang="en-US" altLang="zh-CN" sz="1200" dirty="0" smtClean="0">
              <a:latin typeface="+mn-ea"/>
            </a:endParaRPr>
          </a:p>
          <a:p>
            <a:pPr marL="0" indent="0">
              <a:buNone/>
            </a:pPr>
            <a:r>
              <a:rPr lang="en-US" altLang="zh-CN" sz="1200" dirty="0" smtClean="0">
                <a:latin typeface="+mn-ea"/>
              </a:rPr>
              <a:t>3</a:t>
            </a:r>
            <a:r>
              <a:rPr lang="zh-CN" altLang="en-US" sz="1200" dirty="0" smtClean="0">
                <a:latin typeface="+mn-ea"/>
              </a:rPr>
              <a:t>）</a:t>
            </a:r>
            <a:r>
              <a:rPr lang="zh-CN" altLang="en-US" sz="1200" dirty="0">
                <a:latin typeface="+mn-ea"/>
              </a:rPr>
              <a:t>短信可能会在第三方短信提供商处排队发送，因此可能不会立即收到短信，详情请咨询短信提供商。</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2748533"/>
            <a:ext cx="6115050" cy="11125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81360826"/>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3.</a:t>
            </a:r>
            <a:r>
              <a:rPr lang="zh-CN" altLang="en-US" dirty="0"/>
              <a:t>编程发送</a:t>
            </a:r>
          </a:p>
        </p:txBody>
      </p:sp>
      <p:sp>
        <p:nvSpPr>
          <p:cNvPr id="19459" name="Rectangle 3"/>
          <p:cNvSpPr>
            <a:spLocks noGrp="1" noChangeArrowheads="1"/>
          </p:cNvSpPr>
          <p:nvPr>
            <p:ph type="body" idx="1"/>
          </p:nvPr>
        </p:nvSpPr>
        <p:spPr>
          <a:xfrm>
            <a:off x="899592" y="1484784"/>
            <a:ext cx="7344816" cy="4680520"/>
          </a:xfrm>
        </p:spPr>
        <p:txBody>
          <a:bodyPr/>
          <a:lstStyle/>
          <a:p>
            <a:pPr marL="0" indent="0">
              <a:buNone/>
            </a:pPr>
            <a:r>
              <a:rPr lang="zh-CN" altLang="en-US" sz="2000" dirty="0">
                <a:latin typeface="+mn-ea"/>
              </a:rPr>
              <a:t>点击左侧</a:t>
            </a:r>
            <a:r>
              <a:rPr lang="zh-CN" altLang="en-US" sz="2000" dirty="0" smtClean="0">
                <a:latin typeface="+mn-ea"/>
              </a:rPr>
              <a:t>栏短信部分的“编程发送”</a:t>
            </a:r>
            <a:r>
              <a:rPr lang="zh-CN" altLang="en-US" sz="2000" dirty="0">
                <a:latin typeface="+mn-ea"/>
              </a:rPr>
              <a:t>，打开设置页面</a:t>
            </a:r>
            <a:r>
              <a:rPr lang="zh-CN" altLang="en-US" sz="2000" dirty="0" smtClean="0">
                <a:latin typeface="+mn-ea"/>
              </a:rPr>
              <a:t>。</a:t>
            </a:r>
            <a:endParaRPr lang="en-US" altLang="zh-CN" sz="2000" dirty="0" smtClean="0">
              <a:latin typeface="+mn-ea"/>
            </a:endParaRPr>
          </a:p>
          <a:p>
            <a:pPr marL="0" indent="0">
              <a:buNone/>
            </a:pPr>
            <a:r>
              <a:rPr lang="en-US" altLang="zh-CN" sz="1800" dirty="0" smtClean="0">
                <a:latin typeface="+mn-ea"/>
              </a:rPr>
              <a:t>3.1 </a:t>
            </a:r>
            <a:r>
              <a:rPr lang="zh-CN" altLang="en-US" sz="1800" dirty="0" smtClean="0">
                <a:latin typeface="+mn-ea"/>
              </a:rPr>
              <a:t>输入</a:t>
            </a:r>
            <a:r>
              <a:rPr lang="zh-CN" altLang="en-US" sz="1800" dirty="0">
                <a:latin typeface="+mn-ea"/>
              </a:rPr>
              <a:t>手机号码和短信</a:t>
            </a:r>
            <a:r>
              <a:rPr lang="zh-CN" altLang="en-US" sz="1800" dirty="0" smtClean="0">
                <a:latin typeface="+mn-ea"/>
              </a:rPr>
              <a:t>内容</a:t>
            </a:r>
            <a:endParaRPr lang="en-US" altLang="zh-CN" sz="1800" dirty="0" smtClean="0">
              <a:latin typeface="+mn-ea"/>
            </a:endParaRPr>
          </a:p>
          <a:p>
            <a:pPr marL="0" indent="0">
              <a:buNone/>
            </a:pPr>
            <a:r>
              <a:rPr lang="zh-CN" altLang="en-US" sz="1800" dirty="0" smtClean="0">
                <a:latin typeface="+mn-ea"/>
              </a:rPr>
              <a:t>操作类同第</a:t>
            </a:r>
            <a:r>
              <a:rPr lang="en-US" altLang="zh-CN" sz="1800" dirty="0" smtClean="0">
                <a:latin typeface="+mn-ea"/>
              </a:rPr>
              <a:t>1</a:t>
            </a:r>
            <a:r>
              <a:rPr lang="zh-CN" altLang="en-US" sz="1800" dirty="0" smtClean="0">
                <a:latin typeface="+mn-ea"/>
              </a:rPr>
              <a:t>项的“常规发送”，</a:t>
            </a:r>
            <a:r>
              <a:rPr lang="zh-CN" altLang="en-US" sz="1800" dirty="0">
                <a:latin typeface="+mn-ea"/>
              </a:rPr>
              <a:t>不再赘述</a:t>
            </a:r>
            <a:r>
              <a:rPr lang="zh-CN" altLang="en-US" sz="1800" dirty="0" smtClean="0">
                <a:latin typeface="+mn-ea"/>
              </a:rPr>
              <a:t>。</a:t>
            </a:r>
            <a:endParaRPr lang="en-US" altLang="zh-CN" sz="1800" dirty="0" smtClean="0">
              <a:latin typeface="+mn-ea"/>
            </a:endParaRPr>
          </a:p>
          <a:p>
            <a:pPr marL="0" indent="0">
              <a:buNone/>
            </a:pPr>
            <a:r>
              <a:rPr lang="en-US" altLang="zh-CN" sz="1800" dirty="0" smtClean="0">
                <a:latin typeface="+mn-ea"/>
              </a:rPr>
              <a:t>3.2 </a:t>
            </a:r>
            <a:r>
              <a:rPr lang="zh-CN" altLang="en-US" sz="1800" dirty="0" smtClean="0">
                <a:latin typeface="+mn-ea"/>
              </a:rPr>
              <a:t>输入发送时间</a:t>
            </a:r>
            <a:endParaRPr lang="en-US" altLang="zh-CN" sz="1800" dirty="0" smtClean="0">
              <a:latin typeface="+mn-ea"/>
            </a:endParaRPr>
          </a:p>
          <a:p>
            <a:pPr marL="0" indent="0">
              <a:buNone/>
            </a:pPr>
            <a:r>
              <a:rPr lang="zh-CN" altLang="en-US" sz="1800" dirty="0" smtClean="0">
                <a:latin typeface="+mn-ea"/>
              </a:rPr>
              <a:t>比如：</a:t>
            </a:r>
            <a:r>
              <a:rPr lang="en-US" altLang="zh-CN" sz="1800" dirty="0" smtClean="0">
                <a:latin typeface="+mn-ea"/>
              </a:rPr>
              <a:t>2016-11-22 10:36</a:t>
            </a:r>
            <a:endParaRPr lang="en-US" altLang="zh-CN" sz="1800" dirty="0">
              <a:latin typeface="+mn-ea"/>
            </a:endParaRPr>
          </a:p>
          <a:p>
            <a:pPr marL="0" indent="0">
              <a:buNone/>
            </a:pPr>
            <a:r>
              <a:rPr lang="en-US" altLang="zh-CN" sz="1800" dirty="0" smtClean="0">
                <a:latin typeface="+mn-ea"/>
              </a:rPr>
              <a:t>3.3 </a:t>
            </a:r>
            <a:r>
              <a:rPr lang="zh-CN" altLang="en-US" sz="1800" dirty="0" smtClean="0">
                <a:latin typeface="+mn-ea"/>
              </a:rPr>
              <a:t>添加一个新短信</a:t>
            </a:r>
            <a:endParaRPr lang="en-US" altLang="zh-CN" sz="1800" dirty="0" smtClean="0">
              <a:latin typeface="+mn-ea"/>
            </a:endParaRPr>
          </a:p>
          <a:p>
            <a:pPr marL="0" indent="0">
              <a:buNone/>
            </a:pPr>
            <a:r>
              <a:rPr lang="zh-CN" altLang="en-US" sz="1800" dirty="0" smtClean="0">
                <a:latin typeface="+mn-ea"/>
              </a:rPr>
              <a:t>点击最下方的“添加一个”，</a:t>
            </a:r>
            <a:r>
              <a:rPr lang="zh-CN" altLang="en-US" sz="1800" dirty="0">
                <a:latin typeface="+mn-ea"/>
              </a:rPr>
              <a:t>请依次</a:t>
            </a:r>
            <a:r>
              <a:rPr lang="zh-CN" altLang="en-US" sz="1800" dirty="0" smtClean="0">
                <a:latin typeface="+mn-ea"/>
              </a:rPr>
              <a:t>输入新的短信内容和时间，</a:t>
            </a:r>
            <a:endParaRPr lang="en-US" altLang="zh-CN" sz="1800" dirty="0" smtClean="0">
              <a:latin typeface="+mn-ea"/>
            </a:endParaRPr>
          </a:p>
          <a:p>
            <a:pPr marL="0" indent="0">
              <a:buNone/>
            </a:pPr>
            <a:r>
              <a:rPr lang="zh-CN" altLang="en-US" sz="1800" dirty="0" smtClean="0">
                <a:latin typeface="+mn-ea"/>
              </a:rPr>
              <a:t>比如时间可设置为一个月后：</a:t>
            </a:r>
            <a:r>
              <a:rPr lang="en-US" altLang="zh-CN" sz="1800" dirty="0" smtClean="0">
                <a:latin typeface="+mn-ea"/>
              </a:rPr>
              <a:t>2016-12-22 10:36</a:t>
            </a:r>
            <a:endParaRPr lang="en-US" altLang="zh-CN" sz="1800" dirty="0">
              <a:latin typeface="+mn-ea"/>
            </a:endParaRPr>
          </a:p>
          <a:p>
            <a:pPr marL="0" indent="0">
              <a:buNone/>
            </a:pPr>
            <a:r>
              <a:rPr lang="en-US" altLang="zh-CN" sz="1800" dirty="0" smtClean="0">
                <a:latin typeface="+mn-ea"/>
              </a:rPr>
              <a:t>3.2 </a:t>
            </a:r>
            <a:r>
              <a:rPr lang="zh-CN" altLang="en-US" sz="1800" dirty="0" smtClean="0">
                <a:latin typeface="+mn-ea"/>
              </a:rPr>
              <a:t>点击发送按钮，</a:t>
            </a:r>
            <a:r>
              <a:rPr lang="zh-CN" altLang="en-US" sz="1800" dirty="0">
                <a:latin typeface="+mn-ea"/>
              </a:rPr>
              <a:t>会保存到发送池中</a:t>
            </a:r>
            <a:r>
              <a:rPr lang="zh-CN" altLang="en-US" sz="1800" dirty="0" smtClean="0">
                <a:latin typeface="+mn-ea"/>
              </a:rPr>
              <a:t>，系统会根据时间自动进行发送</a:t>
            </a:r>
            <a:r>
              <a:rPr lang="zh-CN" altLang="en-US" sz="1800" dirty="0">
                <a:latin typeface="+mn-ea"/>
              </a:rPr>
              <a:t>。</a:t>
            </a:r>
            <a:endParaRPr lang="en-US" altLang="zh-CN" sz="1800" dirty="0">
              <a:latin typeface="+mn-ea"/>
            </a:endParaRPr>
          </a:p>
          <a:p>
            <a:pPr marL="0" indent="0">
              <a:buNone/>
            </a:pPr>
            <a:endParaRPr lang="en-US" altLang="zh-CN" sz="1600" dirty="0" smtClean="0">
              <a:latin typeface="+mn-ea"/>
            </a:endParaRPr>
          </a:p>
          <a:p>
            <a:pPr marL="0" indent="0">
              <a:buNone/>
            </a:pPr>
            <a:r>
              <a:rPr lang="zh-CN" altLang="en-US" sz="1600" dirty="0" smtClean="0">
                <a:latin typeface="+mn-ea"/>
              </a:rPr>
              <a:t>使用场景：此方式一般使用在自动定期的客户维护的场景中，方便、高效、省心。</a:t>
            </a:r>
            <a:endParaRPr lang="en-US" altLang="zh-CN" sz="1600" dirty="0" smtClean="0">
              <a:latin typeface="+mn-ea"/>
            </a:endParaRPr>
          </a:p>
          <a:p>
            <a:pPr marL="0" indent="0">
              <a:buNone/>
            </a:pPr>
            <a:endParaRPr lang="en-US" altLang="zh-CN" sz="1000" dirty="0">
              <a:latin typeface="+mn-ea"/>
            </a:endParaRPr>
          </a:p>
          <a:p>
            <a:pPr marL="0" indent="0">
              <a:buNone/>
            </a:pPr>
            <a:r>
              <a:rPr lang="zh-CN" altLang="en-US" sz="1400" dirty="0">
                <a:latin typeface="+mn-ea"/>
              </a:rPr>
              <a:t>温馨</a:t>
            </a:r>
            <a:r>
              <a:rPr lang="zh-CN" altLang="en-US" sz="1400" dirty="0" smtClean="0">
                <a:latin typeface="+mn-ea"/>
              </a:rPr>
              <a:t>提示</a:t>
            </a:r>
            <a:r>
              <a:rPr lang="en-US" altLang="zh-CN" sz="1400" dirty="0" smtClean="0">
                <a:latin typeface="+mn-ea"/>
              </a:rPr>
              <a:t>:</a:t>
            </a:r>
            <a:r>
              <a:rPr lang="zh-CN" altLang="en-US" sz="1400" dirty="0" smtClean="0">
                <a:latin typeface="+mn-ea"/>
              </a:rPr>
              <a:t>计算机关机后</a:t>
            </a:r>
            <a:r>
              <a:rPr lang="en-US" altLang="zh-CN" sz="1400" dirty="0" smtClean="0">
                <a:latin typeface="+mn-ea"/>
              </a:rPr>
              <a:t>,</a:t>
            </a:r>
            <a:r>
              <a:rPr lang="zh-CN" altLang="en-US" sz="1400" dirty="0" smtClean="0">
                <a:latin typeface="+mn-ea"/>
              </a:rPr>
              <a:t>不管是编程发送还是常规发送</a:t>
            </a:r>
            <a:r>
              <a:rPr lang="en-US" altLang="zh-CN" sz="1400" dirty="0" smtClean="0">
                <a:latin typeface="+mn-ea"/>
              </a:rPr>
              <a:t>,</a:t>
            </a:r>
            <a:r>
              <a:rPr lang="zh-CN" altLang="en-US" sz="1400" dirty="0" smtClean="0">
                <a:latin typeface="+mn-ea"/>
              </a:rPr>
              <a:t>均会停止</a:t>
            </a:r>
            <a:r>
              <a:rPr lang="en-US" altLang="zh-CN" sz="1400" dirty="0" smtClean="0">
                <a:latin typeface="+mn-ea"/>
              </a:rPr>
              <a:t>,</a:t>
            </a:r>
            <a:r>
              <a:rPr lang="zh-CN" altLang="en-US" sz="1400" dirty="0" smtClean="0">
                <a:latin typeface="+mn-ea"/>
              </a:rPr>
              <a:t>但开机后会自动重新发送。</a:t>
            </a:r>
            <a:endParaRPr lang="en-US" altLang="zh-CN" sz="1400" dirty="0">
              <a:latin typeface="+mn-ea"/>
            </a:endParaRPr>
          </a:p>
        </p:txBody>
      </p:sp>
    </p:spTree>
    <p:extLst>
      <p:ext uri="{BB962C8B-B14F-4D97-AF65-F5344CB8AC3E}">
        <p14:creationId xmlns:p14="http://schemas.microsoft.com/office/powerpoint/2010/main" val="3260965906"/>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4.</a:t>
            </a:r>
            <a:r>
              <a:rPr lang="zh-CN" altLang="en-US" dirty="0"/>
              <a:t>搜索客户发送</a:t>
            </a:r>
          </a:p>
        </p:txBody>
      </p:sp>
      <p:sp>
        <p:nvSpPr>
          <p:cNvPr id="19459" name="Rectangle 3"/>
          <p:cNvSpPr>
            <a:spLocks noGrp="1" noChangeArrowheads="1"/>
          </p:cNvSpPr>
          <p:nvPr>
            <p:ph type="body" idx="1"/>
          </p:nvPr>
        </p:nvSpPr>
        <p:spPr>
          <a:xfrm>
            <a:off x="899592" y="1700808"/>
            <a:ext cx="7344816" cy="4896544"/>
          </a:xfrm>
        </p:spPr>
        <p:txBody>
          <a:bodyPr/>
          <a:lstStyle/>
          <a:p>
            <a:pPr marL="0" indent="0">
              <a:buNone/>
            </a:pPr>
            <a:r>
              <a:rPr lang="zh-CN" altLang="en-US" sz="2000" dirty="0">
                <a:latin typeface="+mn-ea"/>
              </a:rPr>
              <a:t>点击左侧栏的“搜索客户发送”，</a:t>
            </a:r>
            <a:r>
              <a:rPr lang="zh-CN" altLang="en-US" sz="2000" dirty="0" smtClean="0">
                <a:latin typeface="+mn-ea"/>
              </a:rPr>
              <a:t>打开搜索页面。</a:t>
            </a:r>
            <a:endParaRPr lang="en-US" altLang="zh-CN" sz="2000" dirty="0" smtClean="0">
              <a:latin typeface="+mn-ea"/>
            </a:endParaRPr>
          </a:p>
          <a:p>
            <a:pPr marL="0" indent="0">
              <a:buNone/>
            </a:pPr>
            <a:r>
              <a:rPr lang="en-US" altLang="zh-CN" sz="1800" dirty="0" smtClean="0">
                <a:latin typeface="+mn-ea"/>
              </a:rPr>
              <a:t>4.1 </a:t>
            </a:r>
            <a:r>
              <a:rPr lang="zh-CN" altLang="en-US" sz="1800" dirty="0" smtClean="0">
                <a:latin typeface="+mn-ea"/>
              </a:rPr>
              <a:t>输入关键字，并选中类型，点击搜索</a:t>
            </a:r>
            <a:endParaRPr lang="en-US" altLang="zh-CN" sz="1800" dirty="0" smtClean="0">
              <a:latin typeface="+mn-ea"/>
            </a:endParaRPr>
          </a:p>
          <a:p>
            <a:pPr marL="0" indent="0">
              <a:buNone/>
            </a:pPr>
            <a:endParaRPr lang="en-US" altLang="zh-CN" sz="1800" dirty="0">
              <a:latin typeface="+mn-ea"/>
            </a:endParaRPr>
          </a:p>
          <a:p>
            <a:pPr marL="0" indent="0">
              <a:buNone/>
            </a:pPr>
            <a:endParaRPr lang="en-US" altLang="zh-CN" sz="1800" dirty="0" smtClean="0">
              <a:latin typeface="+mn-ea"/>
            </a:endParaRPr>
          </a:p>
          <a:p>
            <a:pPr marL="0" indent="0">
              <a:buNone/>
            </a:pPr>
            <a:endParaRPr lang="en-US" altLang="zh-CN" dirty="0" smtClean="0">
              <a:latin typeface="+mn-ea"/>
            </a:endParaRPr>
          </a:p>
          <a:p>
            <a:pPr marL="0" indent="0">
              <a:buNone/>
            </a:pPr>
            <a:r>
              <a:rPr lang="en-US" altLang="zh-CN" sz="1800" dirty="0" smtClean="0">
                <a:latin typeface="+mn-ea"/>
              </a:rPr>
              <a:t>4.2 </a:t>
            </a:r>
            <a:r>
              <a:rPr lang="zh-CN" altLang="en-US" sz="1800" dirty="0" smtClean="0">
                <a:latin typeface="+mn-ea"/>
              </a:rPr>
              <a:t>点击搜索到的用户名（搜索结果显示于上方），会打开详细页面。</a:t>
            </a:r>
            <a:endParaRPr lang="en-US" altLang="zh-CN" sz="1800" dirty="0" smtClean="0">
              <a:latin typeface="+mn-ea"/>
            </a:endParaRPr>
          </a:p>
          <a:p>
            <a:pPr marL="0" indent="0">
              <a:buNone/>
            </a:pPr>
            <a:r>
              <a:rPr lang="en-US" altLang="zh-CN" sz="1800" dirty="0" smtClean="0">
                <a:latin typeface="+mn-ea"/>
              </a:rPr>
              <a:t>4.3 </a:t>
            </a:r>
            <a:r>
              <a:rPr lang="zh-CN" altLang="en-US" sz="1800" dirty="0" smtClean="0">
                <a:latin typeface="+mn-ea"/>
              </a:rPr>
              <a:t>点击手机后的信封图标</a:t>
            </a:r>
            <a:r>
              <a:rPr lang="en-US" altLang="zh-CN" sz="1800" dirty="0" smtClean="0">
                <a:latin typeface="+mn-ea"/>
              </a:rPr>
              <a:t>,</a:t>
            </a:r>
            <a:r>
              <a:rPr lang="zh-CN" altLang="en-US" sz="1800" dirty="0" smtClean="0">
                <a:latin typeface="+mn-ea"/>
              </a:rPr>
              <a:t>会打开短信发送页面</a:t>
            </a:r>
            <a:r>
              <a:rPr lang="en-US" altLang="zh-CN" sz="1800" dirty="0" smtClean="0">
                <a:latin typeface="+mn-ea"/>
              </a:rPr>
              <a:t>,</a:t>
            </a:r>
            <a:r>
              <a:rPr lang="zh-CN" altLang="en-US" sz="1800" dirty="0" smtClean="0">
                <a:latin typeface="+mn-ea"/>
              </a:rPr>
              <a:t>并自动填写手机号码。</a:t>
            </a:r>
            <a:endParaRPr lang="en-US" altLang="zh-CN" sz="1800" dirty="0" smtClean="0">
              <a:latin typeface="+mn-ea"/>
            </a:endParaRPr>
          </a:p>
          <a:p>
            <a:pPr marL="0" indent="0">
              <a:buNone/>
            </a:pPr>
            <a:r>
              <a:rPr lang="en-US" altLang="zh-CN" sz="1800" dirty="0" smtClean="0">
                <a:latin typeface="+mn-ea"/>
              </a:rPr>
              <a:t>4.4 </a:t>
            </a:r>
            <a:r>
              <a:rPr lang="zh-CN" altLang="en-US" sz="1800" dirty="0" smtClean="0">
                <a:latin typeface="+mn-ea"/>
              </a:rPr>
              <a:t>输入短信内容</a:t>
            </a:r>
            <a:endParaRPr lang="en-US" altLang="zh-CN" sz="1800" dirty="0" smtClean="0">
              <a:latin typeface="+mn-ea"/>
            </a:endParaRPr>
          </a:p>
          <a:p>
            <a:pPr marL="0" indent="0">
              <a:buNone/>
            </a:pPr>
            <a:r>
              <a:rPr lang="en-US" altLang="zh-CN" sz="1800" dirty="0" smtClean="0">
                <a:latin typeface="+mn-ea"/>
              </a:rPr>
              <a:t>4.2 </a:t>
            </a:r>
            <a:r>
              <a:rPr lang="zh-CN" altLang="en-US" sz="1800" dirty="0" smtClean="0">
                <a:latin typeface="+mn-ea"/>
              </a:rPr>
              <a:t>点击发送按钮，即可发送短信。</a:t>
            </a:r>
            <a:endParaRPr lang="en-US" altLang="zh-CN" sz="1800" dirty="0">
              <a:latin typeface="+mn-ea"/>
            </a:endParaRPr>
          </a:p>
          <a:p>
            <a:pPr marL="0" indent="0">
              <a:buNone/>
            </a:pPr>
            <a:endParaRPr lang="en-US" altLang="zh-CN" sz="1000" dirty="0" smtClean="0">
              <a:latin typeface="+mn-ea"/>
            </a:endParaRPr>
          </a:p>
          <a:p>
            <a:pPr marL="0" indent="0">
              <a:buNone/>
            </a:pPr>
            <a:r>
              <a:rPr lang="zh-CN" altLang="en-US" sz="1200" dirty="0" smtClean="0">
                <a:latin typeface="+mn-ea"/>
              </a:rPr>
              <a:t>温馨</a:t>
            </a:r>
            <a:r>
              <a:rPr lang="zh-CN" altLang="en-US" sz="1200" dirty="0">
                <a:latin typeface="+mn-ea"/>
              </a:rPr>
              <a:t>提示</a:t>
            </a:r>
            <a:r>
              <a:rPr lang="zh-CN" altLang="en-US" sz="1200" dirty="0" smtClean="0">
                <a:latin typeface="+mn-ea"/>
              </a:rPr>
              <a:t>：</a:t>
            </a:r>
            <a:r>
              <a:rPr lang="zh-CN" altLang="en-US" sz="1200" dirty="0">
                <a:latin typeface="+mn-ea"/>
              </a:rPr>
              <a:t>如果</a:t>
            </a:r>
            <a:r>
              <a:rPr lang="zh-CN" altLang="en-US" sz="1200" dirty="0" smtClean="0">
                <a:latin typeface="+mn-ea"/>
              </a:rPr>
              <a:t>选中“定时发送”，短</a:t>
            </a:r>
            <a:r>
              <a:rPr lang="zh-CN" altLang="en-US" sz="1200" dirty="0" smtClean="0">
                <a:latin typeface="+mn-ea"/>
              </a:rPr>
              <a:t>信只会</a:t>
            </a:r>
            <a:r>
              <a:rPr lang="zh-CN" altLang="en-US" sz="1200" dirty="0" smtClean="0">
                <a:latin typeface="+mn-ea"/>
              </a:rPr>
              <a:t>在</a:t>
            </a:r>
            <a:r>
              <a:rPr lang="zh-CN" altLang="en-US" sz="1200" dirty="0" smtClean="0">
                <a:latin typeface="+mn-ea"/>
              </a:rPr>
              <a:t>到达所设定</a:t>
            </a:r>
            <a:r>
              <a:rPr lang="zh-CN" altLang="en-US" sz="1200" dirty="0" smtClean="0">
                <a:latin typeface="+mn-ea"/>
              </a:rPr>
              <a:t>时间</a:t>
            </a:r>
            <a:r>
              <a:rPr lang="zh-CN" altLang="en-US" sz="1200" dirty="0" smtClean="0">
                <a:latin typeface="+mn-ea"/>
              </a:rPr>
              <a:t>后才发送</a:t>
            </a:r>
            <a:r>
              <a:rPr lang="zh-CN" altLang="en-US" sz="1200" dirty="0" smtClean="0">
                <a:latin typeface="+mn-ea"/>
              </a:rPr>
              <a:t>；如果不选中，会立即发送。</a:t>
            </a:r>
            <a:endParaRPr lang="en-US" altLang="zh-CN" sz="1200" dirty="0">
              <a:latin typeface="+mn-ea"/>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2564904"/>
            <a:ext cx="5000625" cy="12241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41379084"/>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27584" y="1340768"/>
            <a:ext cx="7560840" cy="3598168"/>
          </a:xfrm>
        </p:spPr>
        <p:txBody>
          <a:bodyPr/>
          <a:lstStyle/>
          <a:p>
            <a:pPr marL="0" indent="0" algn="ctr">
              <a:buNone/>
            </a:pPr>
            <a:endParaRPr lang="en-US" altLang="zh-CN" sz="800" dirty="0" smtClean="0">
              <a:solidFill>
                <a:srgbClr val="FF0000"/>
              </a:solidFill>
              <a:latin typeface="+mj-lt"/>
            </a:endParaRPr>
          </a:p>
          <a:p>
            <a:pPr marL="0" indent="0" algn="ctr">
              <a:buNone/>
            </a:pPr>
            <a:r>
              <a:rPr lang="en-US" altLang="zh-CN" sz="6000" dirty="0" smtClean="0">
                <a:solidFill>
                  <a:srgbClr val="FF0000"/>
                </a:solidFill>
                <a:latin typeface="+mj-lt"/>
              </a:rPr>
              <a:t>PART 5</a:t>
            </a:r>
          </a:p>
          <a:p>
            <a:pPr marL="0" indent="0" algn="ctr">
              <a:buNone/>
            </a:pPr>
            <a:r>
              <a:rPr lang="zh-CN" altLang="en-US" sz="6000" dirty="0" smtClean="0">
                <a:solidFill>
                  <a:srgbClr val="FF0000"/>
                </a:solidFill>
                <a:latin typeface="+mj-lt"/>
              </a:rPr>
              <a:t>通讯录</a:t>
            </a:r>
            <a:r>
              <a:rPr lang="en-US" altLang="zh-CN" sz="6000" dirty="0">
                <a:solidFill>
                  <a:srgbClr val="FF0000"/>
                </a:solidFill>
                <a:latin typeface="+mj-lt"/>
              </a:rPr>
              <a:t/>
            </a:r>
            <a:br>
              <a:rPr lang="en-US" altLang="zh-CN" sz="6000" dirty="0">
                <a:solidFill>
                  <a:srgbClr val="FF0000"/>
                </a:solidFill>
                <a:latin typeface="+mj-lt"/>
              </a:rPr>
            </a:br>
            <a:r>
              <a:rPr lang="en-US" altLang="zh-CN" sz="6000" dirty="0" smtClean="0">
                <a:solidFill>
                  <a:srgbClr val="FF0000"/>
                </a:solidFill>
                <a:latin typeface="+mj-lt"/>
              </a:rPr>
              <a:t>ADDRESSBOOK</a:t>
            </a:r>
            <a:endParaRPr lang="zh-CN" altLang="en-US" sz="5400" dirty="0">
              <a:solidFill>
                <a:srgbClr val="FF0000"/>
              </a:solidFill>
              <a:latin typeface="+mj-lt"/>
            </a:endParaRPr>
          </a:p>
        </p:txBody>
      </p:sp>
    </p:spTree>
    <p:extLst>
      <p:ext uri="{BB962C8B-B14F-4D97-AF65-F5344CB8AC3E}">
        <p14:creationId xmlns:p14="http://schemas.microsoft.com/office/powerpoint/2010/main" val="3942145839"/>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1.</a:t>
            </a:r>
            <a:r>
              <a:rPr lang="zh-CN" altLang="en-US" dirty="0" smtClean="0"/>
              <a:t>查看通讯录</a:t>
            </a:r>
            <a:endParaRPr lang="zh-CN" altLang="en-US" dirty="0"/>
          </a:p>
        </p:txBody>
      </p:sp>
      <p:sp>
        <p:nvSpPr>
          <p:cNvPr id="19459" name="Rectangle 3"/>
          <p:cNvSpPr>
            <a:spLocks noGrp="1" noChangeArrowheads="1"/>
          </p:cNvSpPr>
          <p:nvPr>
            <p:ph type="body" idx="1"/>
          </p:nvPr>
        </p:nvSpPr>
        <p:spPr>
          <a:xfrm>
            <a:off x="899592" y="1700808"/>
            <a:ext cx="7344816" cy="4896544"/>
          </a:xfrm>
        </p:spPr>
        <p:txBody>
          <a:bodyPr/>
          <a:lstStyle/>
          <a:p>
            <a:pPr marL="0" indent="0">
              <a:buNone/>
            </a:pPr>
            <a:r>
              <a:rPr lang="zh-CN" altLang="en-US" sz="2000" dirty="0">
                <a:latin typeface="+mn-ea"/>
              </a:rPr>
              <a:t>点击左侧</a:t>
            </a:r>
            <a:r>
              <a:rPr lang="zh-CN" altLang="en-US" sz="2000" dirty="0" smtClean="0">
                <a:latin typeface="+mn-ea"/>
              </a:rPr>
              <a:t>栏通讯录部分的“通讯录列表”</a:t>
            </a:r>
            <a:r>
              <a:rPr lang="zh-CN" altLang="en-US" sz="2000" dirty="0">
                <a:latin typeface="+mn-ea"/>
              </a:rPr>
              <a:t>，</a:t>
            </a:r>
            <a:r>
              <a:rPr lang="zh-CN" altLang="en-US" sz="2000" dirty="0" smtClean="0">
                <a:latin typeface="+mn-ea"/>
              </a:rPr>
              <a:t>打开列表页面。</a:t>
            </a:r>
            <a:endParaRPr lang="en-US" altLang="zh-CN" sz="2000" dirty="0" smtClean="0">
              <a:latin typeface="+mn-ea"/>
            </a:endParaRPr>
          </a:p>
          <a:p>
            <a:pPr marL="0" indent="0">
              <a:buNone/>
            </a:pPr>
            <a:r>
              <a:rPr lang="en-US" altLang="zh-CN" sz="1800" dirty="0">
                <a:latin typeface="+mn-ea"/>
              </a:rPr>
              <a:t>1</a:t>
            </a:r>
            <a:r>
              <a:rPr lang="en-US" altLang="zh-CN" sz="1800" dirty="0" smtClean="0">
                <a:latin typeface="+mn-ea"/>
              </a:rPr>
              <a:t>.1 </a:t>
            </a:r>
            <a:r>
              <a:rPr lang="zh-CN" altLang="en-US" sz="1800" dirty="0" smtClean="0">
                <a:latin typeface="+mn-ea"/>
              </a:rPr>
              <a:t>点击用户名，可查看详情。</a:t>
            </a:r>
            <a:endParaRPr lang="en-US" altLang="zh-CN" sz="1800" dirty="0" smtClean="0">
              <a:latin typeface="+mn-ea"/>
            </a:endParaRPr>
          </a:p>
          <a:p>
            <a:pPr marL="0" indent="0">
              <a:buNone/>
            </a:pPr>
            <a:endParaRPr lang="en-US" altLang="zh-CN" sz="1800" dirty="0">
              <a:latin typeface="+mn-ea"/>
            </a:endParaRPr>
          </a:p>
          <a:p>
            <a:pPr marL="0" indent="0">
              <a:buNone/>
            </a:pPr>
            <a:endParaRPr lang="en-US" altLang="zh-CN" sz="1800" dirty="0" smtClean="0">
              <a:latin typeface="+mn-ea"/>
            </a:endParaRPr>
          </a:p>
          <a:p>
            <a:pPr marL="0" indent="0">
              <a:buNone/>
            </a:pPr>
            <a:endParaRPr lang="en-US" altLang="zh-CN" sz="1800" dirty="0">
              <a:latin typeface="+mn-ea"/>
            </a:endParaRPr>
          </a:p>
          <a:p>
            <a:pPr marL="0" indent="0">
              <a:buNone/>
            </a:pPr>
            <a:endParaRPr lang="en-US" altLang="zh-CN" sz="1800" dirty="0" smtClean="0">
              <a:latin typeface="+mn-ea"/>
            </a:endParaRPr>
          </a:p>
          <a:p>
            <a:pPr marL="0" indent="0">
              <a:buNone/>
            </a:pPr>
            <a:endParaRPr lang="en-US" altLang="zh-CN" sz="1800" dirty="0" smtClean="0">
              <a:latin typeface="+mn-ea"/>
            </a:endParaRPr>
          </a:p>
          <a:p>
            <a:pPr marL="0" indent="0">
              <a:buNone/>
            </a:pPr>
            <a:r>
              <a:rPr lang="en-US" altLang="zh-CN" sz="1800" dirty="0" smtClean="0">
                <a:latin typeface="+mn-ea"/>
              </a:rPr>
              <a:t>1.2 </a:t>
            </a:r>
            <a:r>
              <a:rPr lang="zh-CN" altLang="en-US" sz="1800" dirty="0" smtClean="0">
                <a:latin typeface="+mn-ea"/>
              </a:rPr>
              <a:t>点击“新建”，可新增客户通讯录。</a:t>
            </a:r>
            <a:endParaRPr lang="en-US" altLang="zh-CN" sz="1800" dirty="0" smtClean="0">
              <a:latin typeface="+mn-ea"/>
            </a:endParaRPr>
          </a:p>
          <a:p>
            <a:pPr marL="0" indent="0">
              <a:buNone/>
            </a:pPr>
            <a:endParaRPr lang="en-US" altLang="zh-CN" sz="1800" dirty="0">
              <a:latin typeface="+mn-ea"/>
            </a:endParaRPr>
          </a:p>
          <a:p>
            <a:pPr marL="0" indent="0">
              <a:buNone/>
            </a:pPr>
            <a:r>
              <a:rPr lang="zh-CN" altLang="en-US" sz="1800" dirty="0" smtClean="0">
                <a:latin typeface="+mn-ea"/>
              </a:rPr>
              <a:t>另外，点击“搜索通讯录”</a:t>
            </a:r>
            <a:r>
              <a:rPr lang="zh-CN" altLang="en-US" sz="1800" dirty="0">
                <a:latin typeface="+mn-ea"/>
              </a:rPr>
              <a:t>，</a:t>
            </a:r>
            <a:r>
              <a:rPr lang="zh-CN" altLang="en-US" sz="1800" dirty="0" smtClean="0">
                <a:latin typeface="+mn-ea"/>
              </a:rPr>
              <a:t>可打开搜索页面，详见“客户维护发送”。</a:t>
            </a:r>
            <a:endParaRPr lang="en-US" altLang="zh-CN" sz="1800" dirty="0">
              <a:latin typeface="+mn-ea"/>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2598382"/>
            <a:ext cx="6408712" cy="18878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49307314"/>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2.</a:t>
            </a:r>
            <a:r>
              <a:rPr lang="zh-CN" altLang="en-US" dirty="0" smtClean="0"/>
              <a:t>通讯录管理</a:t>
            </a:r>
            <a:endParaRPr lang="zh-CN" altLang="en-US" dirty="0"/>
          </a:p>
        </p:txBody>
      </p:sp>
      <p:sp>
        <p:nvSpPr>
          <p:cNvPr id="19459" name="Rectangle 3"/>
          <p:cNvSpPr>
            <a:spLocks noGrp="1" noChangeArrowheads="1"/>
          </p:cNvSpPr>
          <p:nvPr>
            <p:ph type="body" idx="1"/>
          </p:nvPr>
        </p:nvSpPr>
        <p:spPr>
          <a:xfrm>
            <a:off x="899592" y="1484784"/>
            <a:ext cx="7344816" cy="4680520"/>
          </a:xfrm>
        </p:spPr>
        <p:txBody>
          <a:bodyPr/>
          <a:lstStyle/>
          <a:p>
            <a:pPr marL="0" indent="0">
              <a:buNone/>
            </a:pPr>
            <a:r>
              <a:rPr lang="zh-CN" altLang="en-US" sz="2000" dirty="0">
                <a:latin typeface="+mn-ea"/>
              </a:rPr>
              <a:t>点击左侧</a:t>
            </a:r>
            <a:r>
              <a:rPr lang="zh-CN" altLang="en-US" sz="2000" dirty="0" smtClean="0">
                <a:latin typeface="+mn-ea"/>
              </a:rPr>
              <a:t>栏通讯录部分的“通讯录管理”</a:t>
            </a:r>
            <a:r>
              <a:rPr lang="zh-CN" altLang="en-US" sz="2000" dirty="0">
                <a:latin typeface="+mn-ea"/>
              </a:rPr>
              <a:t>，</a:t>
            </a:r>
            <a:r>
              <a:rPr lang="zh-CN" altLang="en-US" sz="2000" dirty="0" smtClean="0">
                <a:latin typeface="+mn-ea"/>
              </a:rPr>
              <a:t>打开管理页面。</a:t>
            </a:r>
            <a:endParaRPr lang="en-US" altLang="zh-CN" sz="2000" dirty="0" smtClean="0">
              <a:latin typeface="+mn-ea"/>
            </a:endParaRPr>
          </a:p>
          <a:p>
            <a:pPr marL="0" indent="0">
              <a:buNone/>
            </a:pPr>
            <a:endParaRPr lang="en-US" altLang="zh-CN" sz="1800" dirty="0" smtClean="0">
              <a:latin typeface="+mn-ea"/>
            </a:endParaRPr>
          </a:p>
          <a:p>
            <a:pPr marL="0" indent="0">
              <a:buNone/>
            </a:pPr>
            <a:endParaRPr lang="en-US" altLang="zh-CN" sz="1800" dirty="0">
              <a:latin typeface="+mn-ea"/>
            </a:endParaRPr>
          </a:p>
          <a:p>
            <a:pPr marL="0" indent="0">
              <a:buNone/>
            </a:pPr>
            <a:endParaRPr lang="en-US" altLang="zh-CN" sz="1800" dirty="0" smtClean="0">
              <a:latin typeface="+mn-ea"/>
            </a:endParaRPr>
          </a:p>
          <a:p>
            <a:pPr marL="0" indent="0">
              <a:buNone/>
            </a:pPr>
            <a:endParaRPr lang="en-US" altLang="zh-CN" sz="800" dirty="0" smtClean="0">
              <a:latin typeface="+mn-ea"/>
            </a:endParaRPr>
          </a:p>
          <a:p>
            <a:pPr marL="0" indent="0">
              <a:buNone/>
            </a:pPr>
            <a:endParaRPr lang="en-US" altLang="zh-CN" sz="1800" dirty="0" smtClean="0">
              <a:latin typeface="+mn-ea"/>
            </a:endParaRPr>
          </a:p>
          <a:p>
            <a:pPr marL="0" indent="0">
              <a:buNone/>
            </a:pPr>
            <a:endParaRPr lang="en-US" altLang="zh-CN" sz="1800" dirty="0">
              <a:latin typeface="+mn-ea"/>
            </a:endParaRPr>
          </a:p>
          <a:p>
            <a:pPr marL="0" indent="0">
              <a:buNone/>
            </a:pPr>
            <a:r>
              <a:rPr lang="en-US" altLang="zh-CN" sz="1800" dirty="0" smtClean="0">
                <a:latin typeface="+mn-ea"/>
              </a:rPr>
              <a:t>2.1 </a:t>
            </a:r>
            <a:r>
              <a:rPr lang="zh-CN" altLang="en-US" sz="1800" dirty="0" smtClean="0">
                <a:latin typeface="+mn-ea"/>
              </a:rPr>
              <a:t>过滤</a:t>
            </a:r>
            <a:endParaRPr lang="en-US" altLang="zh-CN" sz="1800" dirty="0" smtClean="0">
              <a:latin typeface="+mn-ea"/>
            </a:endParaRPr>
          </a:p>
          <a:p>
            <a:pPr marL="0" indent="0">
              <a:buNone/>
            </a:pPr>
            <a:r>
              <a:rPr lang="zh-CN" altLang="en-US" sz="1800" dirty="0" smtClean="0">
                <a:latin typeface="+mn-ea"/>
              </a:rPr>
              <a:t>点击最上部的选项，再点击细分即可过滤客户。</a:t>
            </a:r>
            <a:endParaRPr lang="en-US" altLang="zh-CN" sz="1800" dirty="0" smtClean="0">
              <a:latin typeface="+mn-ea"/>
            </a:endParaRPr>
          </a:p>
          <a:p>
            <a:pPr marL="0" indent="0">
              <a:buNone/>
            </a:pPr>
            <a:r>
              <a:rPr lang="en-US" altLang="zh-CN" sz="1800" dirty="0" smtClean="0">
                <a:latin typeface="+mn-ea"/>
              </a:rPr>
              <a:t>2.2 </a:t>
            </a:r>
            <a:r>
              <a:rPr lang="zh-CN" altLang="en-US" sz="1800" dirty="0" smtClean="0">
                <a:latin typeface="+mn-ea"/>
              </a:rPr>
              <a:t>编辑</a:t>
            </a:r>
            <a:r>
              <a:rPr lang="zh-CN" altLang="en-US" sz="1800" dirty="0">
                <a:latin typeface="+mn-ea"/>
              </a:rPr>
              <a:t>、删除</a:t>
            </a:r>
            <a:endParaRPr lang="en-US" altLang="zh-CN" sz="1800" dirty="0">
              <a:latin typeface="+mn-ea"/>
            </a:endParaRPr>
          </a:p>
          <a:p>
            <a:pPr marL="0" indent="0">
              <a:buNone/>
            </a:pPr>
            <a:r>
              <a:rPr lang="zh-CN" altLang="en-US" sz="1800" dirty="0">
                <a:latin typeface="+mn-ea"/>
              </a:rPr>
              <a:t>请点击最后一列的编辑、</a:t>
            </a:r>
            <a:r>
              <a:rPr lang="zh-CN" altLang="en-US" sz="1800" dirty="0" smtClean="0">
                <a:latin typeface="+mn-ea"/>
              </a:rPr>
              <a:t>删除链接来进行编辑、删除操作。</a:t>
            </a:r>
            <a:endParaRPr lang="en-US" altLang="zh-CN" sz="1800" dirty="0">
              <a:latin typeface="+mn-ea"/>
            </a:endParaRPr>
          </a:p>
          <a:p>
            <a:pPr marL="0" indent="0">
              <a:buNone/>
            </a:pPr>
            <a:r>
              <a:rPr lang="en-US" altLang="zh-CN" sz="1800" dirty="0" smtClean="0">
                <a:latin typeface="+mn-ea"/>
              </a:rPr>
              <a:t>2.3 </a:t>
            </a:r>
            <a:r>
              <a:rPr lang="zh-CN" altLang="en-US" sz="1800" dirty="0" smtClean="0">
                <a:latin typeface="+mn-ea"/>
              </a:rPr>
              <a:t>更新操作</a:t>
            </a:r>
            <a:endParaRPr lang="en-US" altLang="zh-CN" sz="1800" dirty="0" smtClean="0">
              <a:latin typeface="+mn-ea"/>
            </a:endParaRPr>
          </a:p>
          <a:p>
            <a:pPr marL="0" indent="0">
              <a:buNone/>
            </a:pPr>
            <a:r>
              <a:rPr lang="zh-CN" altLang="en-US" sz="1800" dirty="0" smtClean="0">
                <a:latin typeface="+mn-ea"/>
              </a:rPr>
              <a:t>请先选中下面的用户，再在更新选项中下拉选中选项，再点击更新。</a:t>
            </a:r>
            <a:endParaRPr lang="zh-CN" altLang="en-US" sz="1200" dirty="0">
              <a:latin typeface="+mn-ea"/>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1937" y="1988840"/>
            <a:ext cx="6731271" cy="2088232"/>
          </a:xfrm>
          <a:prstGeom prst="rect">
            <a:avLst/>
          </a:prstGeom>
          <a:noFill/>
          <a:ln w="9525">
            <a:solidFill>
              <a:schemeClr val="bg2"/>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801130249"/>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3.</a:t>
            </a:r>
            <a:r>
              <a:rPr lang="zh-CN" altLang="en-US" dirty="0"/>
              <a:t>通讯录转换</a:t>
            </a:r>
          </a:p>
        </p:txBody>
      </p:sp>
      <p:sp>
        <p:nvSpPr>
          <p:cNvPr id="19459" name="Rectangle 3"/>
          <p:cNvSpPr>
            <a:spLocks noGrp="1" noChangeArrowheads="1"/>
          </p:cNvSpPr>
          <p:nvPr>
            <p:ph type="body" idx="1"/>
          </p:nvPr>
        </p:nvSpPr>
        <p:spPr>
          <a:xfrm>
            <a:off x="899592" y="1484784"/>
            <a:ext cx="7344816" cy="4680520"/>
          </a:xfrm>
        </p:spPr>
        <p:txBody>
          <a:bodyPr/>
          <a:lstStyle/>
          <a:p>
            <a:pPr marL="0" indent="0">
              <a:buNone/>
            </a:pPr>
            <a:r>
              <a:rPr lang="zh-CN" altLang="en-US" sz="2000" dirty="0">
                <a:latin typeface="+mn-ea"/>
              </a:rPr>
              <a:t>点击左侧</a:t>
            </a:r>
            <a:r>
              <a:rPr lang="zh-CN" altLang="en-US" sz="2000" dirty="0" smtClean="0">
                <a:latin typeface="+mn-ea"/>
              </a:rPr>
              <a:t>栏通讯录部分</a:t>
            </a:r>
            <a:r>
              <a:rPr lang="zh-CN" altLang="en-US" sz="2000" dirty="0">
                <a:latin typeface="+mn-ea"/>
              </a:rPr>
              <a:t>的“通讯录转换”，</a:t>
            </a:r>
            <a:r>
              <a:rPr lang="zh-CN" altLang="en-US" sz="2000" dirty="0" smtClean="0">
                <a:latin typeface="+mn-ea"/>
              </a:rPr>
              <a:t>打开转换页面。</a:t>
            </a:r>
            <a:endParaRPr lang="en-US" altLang="zh-CN" sz="2000" dirty="0" smtClean="0">
              <a:latin typeface="+mn-ea"/>
            </a:endParaRPr>
          </a:p>
          <a:p>
            <a:pPr marL="0" indent="0">
              <a:buNone/>
            </a:pPr>
            <a:endParaRPr lang="en-US" altLang="zh-CN" sz="2000" dirty="0">
              <a:latin typeface="+mn-ea"/>
            </a:endParaRPr>
          </a:p>
          <a:p>
            <a:pPr marL="0" indent="0">
              <a:buNone/>
            </a:pPr>
            <a:endParaRPr lang="en-US" altLang="zh-CN" sz="2000" dirty="0" smtClean="0">
              <a:latin typeface="+mn-ea"/>
            </a:endParaRPr>
          </a:p>
          <a:p>
            <a:pPr marL="0" indent="0">
              <a:buNone/>
            </a:pPr>
            <a:endParaRPr lang="en-US" altLang="zh-CN" sz="2000" dirty="0">
              <a:latin typeface="+mn-ea"/>
            </a:endParaRPr>
          </a:p>
          <a:p>
            <a:pPr marL="0" indent="0">
              <a:buNone/>
            </a:pPr>
            <a:endParaRPr lang="en-US" altLang="zh-CN" sz="2000" dirty="0" smtClean="0">
              <a:latin typeface="+mn-ea"/>
            </a:endParaRPr>
          </a:p>
          <a:p>
            <a:pPr marL="0" indent="0">
              <a:buNone/>
            </a:pPr>
            <a:endParaRPr lang="en-US" altLang="zh-CN" sz="2000" dirty="0" smtClean="0">
              <a:latin typeface="+mn-ea"/>
            </a:endParaRPr>
          </a:p>
          <a:p>
            <a:pPr marL="0" indent="0">
              <a:buNone/>
            </a:pPr>
            <a:r>
              <a:rPr lang="en-US" altLang="zh-CN" sz="1800" dirty="0" smtClean="0">
                <a:latin typeface="+mn-ea"/>
              </a:rPr>
              <a:t>3.1 </a:t>
            </a:r>
            <a:r>
              <a:rPr lang="zh-CN" altLang="en-US" sz="1800" dirty="0" smtClean="0">
                <a:latin typeface="+mn-ea"/>
              </a:rPr>
              <a:t>点击“浏览”按钮，选中自己的</a:t>
            </a:r>
            <a:r>
              <a:rPr lang="en-US" altLang="zh-CN" sz="1800" dirty="0" smtClean="0">
                <a:latin typeface="+mn-ea"/>
              </a:rPr>
              <a:t>VCF</a:t>
            </a:r>
            <a:r>
              <a:rPr lang="zh-CN" altLang="en-US" sz="1800" dirty="0" smtClean="0">
                <a:latin typeface="+mn-ea"/>
              </a:rPr>
              <a:t>文件</a:t>
            </a:r>
            <a:r>
              <a:rPr lang="en-US" altLang="zh-CN" sz="1800" dirty="0" smtClean="0">
                <a:latin typeface="+mn-ea"/>
              </a:rPr>
              <a:t>(vCard)</a:t>
            </a:r>
            <a:r>
              <a:rPr lang="zh-CN" altLang="en-US" sz="1800" dirty="0" smtClean="0">
                <a:latin typeface="+mn-ea"/>
              </a:rPr>
              <a:t>。</a:t>
            </a:r>
            <a:endParaRPr lang="en-US" altLang="zh-CN" sz="1800" dirty="0" smtClean="0">
              <a:latin typeface="+mn-ea"/>
            </a:endParaRPr>
          </a:p>
          <a:p>
            <a:pPr marL="0" indent="0">
              <a:buNone/>
            </a:pPr>
            <a:r>
              <a:rPr lang="en-US" altLang="zh-CN" sz="1800" dirty="0" smtClean="0">
                <a:latin typeface="+mn-ea"/>
              </a:rPr>
              <a:t>3.2 </a:t>
            </a:r>
            <a:r>
              <a:rPr lang="zh-CN" altLang="en-US" sz="1800" dirty="0">
                <a:latin typeface="+mn-ea"/>
              </a:rPr>
              <a:t>点击“转换</a:t>
            </a:r>
            <a:r>
              <a:rPr lang="en-US" altLang="zh-CN" sz="1800" dirty="0">
                <a:latin typeface="+mn-ea"/>
              </a:rPr>
              <a:t>(convert)</a:t>
            </a:r>
            <a:r>
              <a:rPr lang="zh-CN" altLang="en-US" sz="1800" dirty="0" smtClean="0">
                <a:latin typeface="+mn-ea"/>
              </a:rPr>
              <a:t>”按钮，几秒钟后就能转换完毕。</a:t>
            </a:r>
            <a:endParaRPr lang="en-US" altLang="zh-CN" sz="1800" dirty="0">
              <a:latin typeface="+mn-ea"/>
            </a:endParaRPr>
          </a:p>
          <a:p>
            <a:pPr marL="0" indent="0">
              <a:buNone/>
            </a:pPr>
            <a:r>
              <a:rPr lang="en-US" altLang="zh-CN" sz="1800" dirty="0" smtClean="0">
                <a:latin typeface="+mn-ea"/>
              </a:rPr>
              <a:t>3.3 </a:t>
            </a:r>
            <a:r>
              <a:rPr lang="zh-CN" altLang="en-US" sz="1800" dirty="0" smtClean="0">
                <a:latin typeface="+mn-ea"/>
              </a:rPr>
              <a:t>保存。自行保存转换的</a:t>
            </a:r>
            <a:r>
              <a:rPr lang="en-US" altLang="zh-CN" sz="1800" dirty="0" smtClean="0">
                <a:latin typeface="+mn-ea"/>
              </a:rPr>
              <a:t>CSV</a:t>
            </a:r>
            <a:r>
              <a:rPr lang="zh-CN" altLang="en-US" sz="1800" dirty="0" smtClean="0">
                <a:latin typeface="+mn-ea"/>
              </a:rPr>
              <a:t>文件到自己的计算机中。</a:t>
            </a:r>
            <a:endParaRPr lang="en-US" altLang="zh-CN" sz="1800" dirty="0" smtClean="0">
              <a:latin typeface="+mn-ea"/>
            </a:endParaRPr>
          </a:p>
          <a:p>
            <a:pPr marL="0" indent="0">
              <a:buNone/>
            </a:pPr>
            <a:endParaRPr lang="en-US" altLang="zh-CN" sz="800" dirty="0" smtClean="0">
              <a:latin typeface="+mn-ea"/>
            </a:endParaRPr>
          </a:p>
          <a:p>
            <a:pPr marL="0" indent="0">
              <a:buNone/>
            </a:pPr>
            <a:r>
              <a:rPr lang="zh-CN" altLang="en-US" sz="1400" dirty="0" smtClean="0">
                <a:latin typeface="+mn-ea"/>
              </a:rPr>
              <a:t>功能与场景：将手机中的</a:t>
            </a:r>
            <a:r>
              <a:rPr lang="en-US" altLang="zh-CN" sz="1400" dirty="0" smtClean="0">
                <a:latin typeface="+mn-ea"/>
              </a:rPr>
              <a:t>vCard</a:t>
            </a:r>
            <a:r>
              <a:rPr lang="zh-CN" altLang="en-US" sz="1400" dirty="0" smtClean="0">
                <a:latin typeface="+mn-ea"/>
              </a:rPr>
              <a:t>格式的通讯录</a:t>
            </a:r>
            <a:r>
              <a:rPr lang="en-US" altLang="zh-CN" sz="1400" dirty="0" smtClean="0">
                <a:latin typeface="+mn-ea"/>
              </a:rPr>
              <a:t> </a:t>
            </a:r>
            <a:r>
              <a:rPr lang="zh-CN" altLang="en-US" sz="1400" dirty="0">
                <a:latin typeface="+mn-ea"/>
              </a:rPr>
              <a:t>转换为 </a:t>
            </a:r>
            <a:r>
              <a:rPr lang="en-US" altLang="zh-CN" sz="1400" dirty="0" smtClean="0">
                <a:latin typeface="+mn-ea"/>
              </a:rPr>
              <a:t>CSV</a:t>
            </a:r>
            <a:r>
              <a:rPr lang="zh-CN" altLang="en-US" sz="1400" dirty="0" smtClean="0">
                <a:latin typeface="+mn-ea"/>
              </a:rPr>
              <a:t>格式 的通讯录，以方便计算机管理和查看</a:t>
            </a:r>
            <a:r>
              <a:rPr lang="en-US" altLang="zh-CN" sz="1400" dirty="0" smtClean="0">
                <a:latin typeface="+mn-ea"/>
              </a:rPr>
              <a:t>(</a:t>
            </a:r>
            <a:r>
              <a:rPr lang="zh-CN" altLang="en-US" sz="1400" dirty="0" smtClean="0">
                <a:latin typeface="+mn-ea"/>
              </a:rPr>
              <a:t>比如</a:t>
            </a:r>
            <a:r>
              <a:rPr lang="en-US" altLang="zh-CN" sz="1400" dirty="0" smtClean="0">
                <a:latin typeface="+mn-ea"/>
              </a:rPr>
              <a:t>EXCEL</a:t>
            </a:r>
            <a:r>
              <a:rPr lang="zh-CN" altLang="en-US" sz="1400" dirty="0" smtClean="0">
                <a:latin typeface="+mn-ea"/>
              </a:rPr>
              <a:t>处理</a:t>
            </a:r>
            <a:r>
              <a:rPr lang="en-US" altLang="zh-CN" sz="1400" dirty="0" smtClean="0">
                <a:latin typeface="+mn-ea"/>
              </a:rPr>
              <a:t>)</a:t>
            </a:r>
            <a:r>
              <a:rPr lang="zh-CN" altLang="en-US" sz="1400" dirty="0" smtClean="0">
                <a:latin typeface="+mn-ea"/>
              </a:rPr>
              <a:t>，还可以十分方便地导入到客维通中进行管理（见下面的导入）。</a:t>
            </a:r>
            <a:endParaRPr lang="en-US" altLang="zh-CN" sz="1400" dirty="0">
              <a:latin typeface="+mn-ea"/>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916832"/>
            <a:ext cx="6376491" cy="2184343"/>
          </a:xfrm>
          <a:prstGeom prst="rect">
            <a:avLst/>
          </a:prstGeom>
          <a:noFill/>
          <a:ln w="9525">
            <a:solidFill>
              <a:schemeClr val="bg2"/>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11543912"/>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a:t>4</a:t>
            </a:r>
            <a:r>
              <a:rPr lang="en-US" altLang="zh-CN" dirty="0" smtClean="0"/>
              <a:t>.</a:t>
            </a:r>
            <a:r>
              <a:rPr lang="zh-CN" altLang="en-US" dirty="0" smtClean="0"/>
              <a:t>通讯录万能导入</a:t>
            </a:r>
            <a:endParaRPr lang="zh-CN" altLang="en-US" dirty="0"/>
          </a:p>
        </p:txBody>
      </p:sp>
      <p:sp>
        <p:nvSpPr>
          <p:cNvPr id="19459" name="Rectangle 3"/>
          <p:cNvSpPr>
            <a:spLocks noGrp="1" noChangeArrowheads="1"/>
          </p:cNvSpPr>
          <p:nvPr>
            <p:ph type="body" idx="1"/>
          </p:nvPr>
        </p:nvSpPr>
        <p:spPr>
          <a:xfrm>
            <a:off x="899592" y="1484784"/>
            <a:ext cx="7344816" cy="5184576"/>
          </a:xfrm>
        </p:spPr>
        <p:txBody>
          <a:bodyPr/>
          <a:lstStyle/>
          <a:p>
            <a:pPr marL="0" indent="0">
              <a:buNone/>
            </a:pPr>
            <a:r>
              <a:rPr lang="zh-CN" altLang="en-US" sz="2000" dirty="0">
                <a:latin typeface="+mn-ea"/>
              </a:rPr>
              <a:t>点击左侧</a:t>
            </a:r>
            <a:r>
              <a:rPr lang="zh-CN" altLang="en-US" sz="2000" dirty="0" smtClean="0">
                <a:latin typeface="+mn-ea"/>
              </a:rPr>
              <a:t>栏菜单上的通讯录导入源的“</a:t>
            </a:r>
            <a:r>
              <a:rPr lang="en-US" altLang="zh-CN" sz="2000" dirty="0" smtClean="0">
                <a:latin typeface="+mn-ea"/>
              </a:rPr>
              <a:t>CSV</a:t>
            </a:r>
            <a:r>
              <a:rPr lang="zh-CN" altLang="en-US" sz="2000" dirty="0" smtClean="0">
                <a:latin typeface="+mn-ea"/>
              </a:rPr>
              <a:t>”</a:t>
            </a:r>
            <a:r>
              <a:rPr lang="zh-CN" altLang="en-US" sz="2000" dirty="0">
                <a:latin typeface="+mn-ea"/>
              </a:rPr>
              <a:t>，</a:t>
            </a:r>
            <a:r>
              <a:rPr lang="zh-CN" altLang="en-US" sz="2000" dirty="0" smtClean="0">
                <a:latin typeface="+mn-ea"/>
              </a:rPr>
              <a:t>打开</a:t>
            </a:r>
            <a:r>
              <a:rPr lang="zh-CN" altLang="en-US" sz="2000" dirty="0">
                <a:latin typeface="+mn-ea"/>
              </a:rPr>
              <a:t>导入</a:t>
            </a:r>
            <a:r>
              <a:rPr lang="zh-CN" altLang="en-US" sz="2000" dirty="0" smtClean="0">
                <a:latin typeface="+mn-ea"/>
              </a:rPr>
              <a:t>页面。</a:t>
            </a:r>
            <a:endParaRPr lang="en-US" altLang="zh-CN" sz="2000" dirty="0" smtClean="0">
              <a:latin typeface="+mn-ea"/>
            </a:endParaRPr>
          </a:p>
          <a:p>
            <a:pPr marL="0" indent="0">
              <a:buNone/>
            </a:pPr>
            <a:r>
              <a:rPr lang="en-US" altLang="zh-CN" sz="1800" dirty="0" smtClean="0">
                <a:latin typeface="+mn-ea"/>
              </a:rPr>
              <a:t>4.1 </a:t>
            </a:r>
            <a:r>
              <a:rPr lang="zh-CN" altLang="en-US" sz="1800" dirty="0" smtClean="0">
                <a:latin typeface="+mn-ea"/>
              </a:rPr>
              <a:t>列名对应。</a:t>
            </a:r>
            <a:endParaRPr lang="en-US" altLang="zh-CN" sz="1800" dirty="0" smtClean="0">
              <a:latin typeface="+mn-ea"/>
            </a:endParaRPr>
          </a:p>
          <a:p>
            <a:pPr marL="0" indent="0">
              <a:buNone/>
            </a:pPr>
            <a:r>
              <a:rPr lang="zh-CN" altLang="en-US" sz="1400" dirty="0" smtClean="0">
                <a:latin typeface="+mn-ea"/>
              </a:rPr>
              <a:t>将</a:t>
            </a:r>
            <a:r>
              <a:rPr lang="en-US" altLang="zh-CN" sz="1400" dirty="0" smtClean="0">
                <a:latin typeface="+mn-ea"/>
              </a:rPr>
              <a:t>CSV</a:t>
            </a:r>
            <a:r>
              <a:rPr lang="zh-CN" altLang="en-US" sz="1400" dirty="0" smtClean="0">
                <a:latin typeface="+mn-ea"/>
              </a:rPr>
              <a:t>文件的列名与客维通的通讯录中的列名一一对应，具体方法为：左侧输入框</a:t>
            </a:r>
            <a:r>
              <a:rPr lang="zh-CN" altLang="en-US" sz="1400" dirty="0">
                <a:latin typeface="+mn-ea"/>
              </a:rPr>
              <a:t>中</a:t>
            </a:r>
            <a:r>
              <a:rPr lang="zh-CN" altLang="en-US" sz="1400" dirty="0" smtClean="0">
                <a:latin typeface="+mn-ea"/>
              </a:rPr>
              <a:t>输入源文件列名，右侧下拉选中软件的列名，点击“添加”。依次操作，全部对应后，点击下一步。</a:t>
            </a:r>
            <a:endParaRPr lang="en-US" altLang="zh-CN" sz="1400" dirty="0" smtClean="0">
              <a:latin typeface="+mn-ea"/>
            </a:endParaRPr>
          </a:p>
          <a:p>
            <a:pPr marL="0" indent="0">
              <a:buNone/>
            </a:pPr>
            <a:endParaRPr lang="en-US" altLang="zh-CN" sz="1400" dirty="0" smtClean="0">
              <a:latin typeface="+mn-ea"/>
            </a:endParaRPr>
          </a:p>
          <a:p>
            <a:pPr marL="0" indent="0">
              <a:buNone/>
            </a:pPr>
            <a:endParaRPr lang="en-US" altLang="zh-CN" sz="1400" dirty="0">
              <a:latin typeface="+mn-ea"/>
            </a:endParaRPr>
          </a:p>
          <a:p>
            <a:pPr marL="0" indent="0">
              <a:buNone/>
            </a:pPr>
            <a:endParaRPr lang="en-US" altLang="zh-CN" sz="1400" dirty="0" smtClean="0">
              <a:latin typeface="+mn-ea"/>
            </a:endParaRPr>
          </a:p>
          <a:p>
            <a:pPr marL="0" indent="0">
              <a:buNone/>
            </a:pPr>
            <a:endParaRPr lang="en-US" altLang="zh-CN" sz="1400" dirty="0">
              <a:latin typeface="+mn-ea"/>
            </a:endParaRPr>
          </a:p>
          <a:p>
            <a:pPr marL="0" indent="0">
              <a:buNone/>
            </a:pPr>
            <a:endParaRPr lang="en-US" altLang="zh-CN" sz="1400" dirty="0" smtClean="0">
              <a:latin typeface="+mn-ea"/>
            </a:endParaRPr>
          </a:p>
          <a:p>
            <a:pPr marL="0" indent="0">
              <a:buNone/>
            </a:pPr>
            <a:r>
              <a:rPr lang="en-US" altLang="zh-CN" sz="1800" dirty="0" smtClean="0">
                <a:latin typeface="+mn-ea"/>
              </a:rPr>
              <a:t>4.2 </a:t>
            </a:r>
            <a:r>
              <a:rPr lang="zh-CN" altLang="en-US" sz="1800" dirty="0">
                <a:latin typeface="+mn-ea"/>
              </a:rPr>
              <a:t>点击</a:t>
            </a:r>
            <a:r>
              <a:rPr lang="zh-CN" altLang="en-US" sz="1800" dirty="0" smtClean="0">
                <a:latin typeface="+mn-ea"/>
              </a:rPr>
              <a:t>“浏览”按钮，选中</a:t>
            </a:r>
            <a:r>
              <a:rPr lang="en-US" altLang="zh-CN" sz="1800" dirty="0" smtClean="0">
                <a:latin typeface="+mn-ea"/>
              </a:rPr>
              <a:t>CSV</a:t>
            </a:r>
            <a:r>
              <a:rPr lang="zh-CN" altLang="en-US" sz="1800" dirty="0" smtClean="0">
                <a:latin typeface="+mn-ea"/>
              </a:rPr>
              <a:t>通讯录源文件。</a:t>
            </a:r>
            <a:endParaRPr lang="en-US" altLang="zh-CN" sz="1800" dirty="0">
              <a:latin typeface="+mn-ea"/>
            </a:endParaRPr>
          </a:p>
          <a:p>
            <a:pPr marL="0" indent="0">
              <a:buNone/>
            </a:pPr>
            <a:r>
              <a:rPr lang="en-US" altLang="zh-CN" sz="1800" dirty="0" smtClean="0">
                <a:latin typeface="+mn-ea"/>
              </a:rPr>
              <a:t>4.3 </a:t>
            </a:r>
            <a:r>
              <a:rPr lang="zh-CN" altLang="en-US" sz="1800" dirty="0" smtClean="0">
                <a:latin typeface="+mn-ea"/>
              </a:rPr>
              <a:t>点击“导入”，将通讯录导入。</a:t>
            </a:r>
            <a:endParaRPr lang="en-US" altLang="zh-CN" sz="1800" dirty="0" smtClean="0">
              <a:latin typeface="+mn-ea"/>
            </a:endParaRPr>
          </a:p>
          <a:p>
            <a:pPr marL="0" indent="0">
              <a:buNone/>
            </a:pPr>
            <a:endParaRPr lang="en-US" altLang="zh-CN" sz="1400" dirty="0" smtClean="0">
              <a:latin typeface="+mn-ea"/>
            </a:endParaRPr>
          </a:p>
          <a:p>
            <a:pPr marL="0" indent="0">
              <a:buNone/>
            </a:pPr>
            <a:r>
              <a:rPr lang="zh-CN" altLang="en-US" sz="1400" dirty="0" smtClean="0">
                <a:latin typeface="+mn-ea"/>
              </a:rPr>
              <a:t>功能与场景</a:t>
            </a:r>
            <a:r>
              <a:rPr lang="zh-CN" altLang="en-US" sz="1400" dirty="0" smtClean="0">
                <a:latin typeface="+mn-ea"/>
              </a:rPr>
              <a:t>：应用一：将</a:t>
            </a:r>
            <a:r>
              <a:rPr lang="en-US" altLang="zh-CN" sz="1400" dirty="0" smtClean="0">
                <a:latin typeface="+mn-ea"/>
              </a:rPr>
              <a:t>EXCEL</a:t>
            </a:r>
            <a:r>
              <a:rPr lang="zh-CN" altLang="en-US" sz="1400" dirty="0" smtClean="0">
                <a:latin typeface="+mn-ea"/>
              </a:rPr>
              <a:t>表格的</a:t>
            </a:r>
            <a:r>
              <a:rPr lang="zh-CN" altLang="en-US" sz="1400" dirty="0">
                <a:latin typeface="+mn-ea"/>
              </a:rPr>
              <a:t>通讯录（</a:t>
            </a:r>
            <a:r>
              <a:rPr lang="zh-CN" altLang="en-US" sz="1400" dirty="0" smtClean="0">
                <a:latin typeface="+mn-ea"/>
              </a:rPr>
              <a:t>需另存为</a:t>
            </a:r>
            <a:r>
              <a:rPr lang="en-US" altLang="zh-CN" sz="1400" dirty="0">
                <a:latin typeface="+mn-ea"/>
              </a:rPr>
              <a:t>CSV</a:t>
            </a:r>
            <a:r>
              <a:rPr lang="zh-CN" altLang="en-US" sz="1400" dirty="0">
                <a:latin typeface="+mn-ea"/>
              </a:rPr>
              <a:t>格式</a:t>
            </a:r>
            <a:r>
              <a:rPr lang="zh-CN" altLang="en-US" sz="1400" dirty="0" smtClean="0">
                <a:latin typeface="+mn-ea"/>
              </a:rPr>
              <a:t>）导</a:t>
            </a:r>
            <a:r>
              <a:rPr lang="zh-CN" altLang="en-US" sz="1400" dirty="0" smtClean="0">
                <a:latin typeface="+mn-ea"/>
              </a:rPr>
              <a:t>入到客维通中</a:t>
            </a:r>
            <a:r>
              <a:rPr lang="zh-CN" altLang="en-US" sz="1400" dirty="0" smtClean="0">
                <a:latin typeface="+mn-ea"/>
              </a:rPr>
              <a:t>；</a:t>
            </a:r>
            <a:r>
              <a:rPr lang="zh-CN" altLang="en-US" sz="1400" dirty="0" smtClean="0">
                <a:latin typeface="+mn-ea"/>
              </a:rPr>
              <a:t>应用二：通讯录转换，即将此处导入的通讯录</a:t>
            </a:r>
            <a:r>
              <a:rPr lang="zh-CN" altLang="en-US" sz="1400" dirty="0" smtClean="0">
                <a:latin typeface="+mn-ea"/>
              </a:rPr>
              <a:t>再</a:t>
            </a:r>
            <a:r>
              <a:rPr lang="zh-CN" altLang="en-US" sz="1400" dirty="0" smtClean="0">
                <a:latin typeface="+mn-ea"/>
              </a:rPr>
              <a:t>导出为</a:t>
            </a:r>
            <a:r>
              <a:rPr lang="en-US" altLang="zh-CN" sz="1400" dirty="0" smtClean="0">
                <a:latin typeface="+mn-ea"/>
              </a:rPr>
              <a:t>vCard</a:t>
            </a:r>
            <a:r>
              <a:rPr lang="zh-CN" altLang="en-US" sz="1400" dirty="0" smtClean="0">
                <a:latin typeface="+mn-ea"/>
              </a:rPr>
              <a:t>格式的通讯录</a:t>
            </a:r>
            <a:r>
              <a:rPr lang="zh-CN" altLang="en-US" sz="1400" dirty="0" smtClean="0">
                <a:latin typeface="+mn-ea"/>
              </a:rPr>
              <a:t>，就可以导</a:t>
            </a:r>
            <a:r>
              <a:rPr lang="zh-CN" altLang="en-US" sz="1400" dirty="0" smtClean="0">
                <a:latin typeface="+mn-ea"/>
              </a:rPr>
              <a:t>入到手机</a:t>
            </a:r>
            <a:r>
              <a:rPr lang="zh-CN" altLang="en-US" sz="1400" dirty="0" smtClean="0">
                <a:latin typeface="+mn-ea"/>
              </a:rPr>
              <a:t>中了。</a:t>
            </a:r>
            <a:endParaRPr lang="en-US" altLang="zh-CN" sz="1200" dirty="0" smtClean="0">
              <a:latin typeface="+mn-ea"/>
            </a:endParaRPr>
          </a:p>
          <a:p>
            <a:pPr marL="0" indent="0">
              <a:buNone/>
            </a:pPr>
            <a:r>
              <a:rPr lang="zh-CN" altLang="en-US" sz="1400" dirty="0" smtClean="0">
                <a:latin typeface="+mn-ea"/>
              </a:rPr>
              <a:t>温馨</a:t>
            </a:r>
            <a:r>
              <a:rPr lang="zh-CN" altLang="en-US" sz="1400" dirty="0">
                <a:latin typeface="+mn-ea"/>
              </a:rPr>
              <a:t>提示</a:t>
            </a:r>
            <a:r>
              <a:rPr lang="zh-CN" altLang="en-US" sz="1400" dirty="0" smtClean="0">
                <a:latin typeface="+mn-ea"/>
              </a:rPr>
              <a:t>：</a:t>
            </a:r>
            <a:r>
              <a:rPr lang="en-US" altLang="zh-CN" sz="1400" dirty="0" smtClean="0">
                <a:latin typeface="+mn-ea"/>
              </a:rPr>
              <a:t>1</a:t>
            </a:r>
            <a:r>
              <a:rPr lang="zh-CN" altLang="en-US" sz="1400" dirty="0">
                <a:latin typeface="+mn-ea"/>
              </a:rPr>
              <a:t>）</a:t>
            </a:r>
            <a:r>
              <a:rPr lang="en-US" altLang="zh-CN" sz="1400" dirty="0">
                <a:latin typeface="+mn-ea"/>
              </a:rPr>
              <a:t>CSV</a:t>
            </a:r>
            <a:r>
              <a:rPr lang="zh-CN" altLang="en-US" sz="1400" dirty="0">
                <a:latin typeface="+mn-ea"/>
              </a:rPr>
              <a:t>通讯录一般用英文逗号隔开列。如果您的</a:t>
            </a:r>
            <a:r>
              <a:rPr lang="en-US" altLang="zh-CN" sz="1400" dirty="0">
                <a:latin typeface="+mn-ea"/>
              </a:rPr>
              <a:t>CSV</a:t>
            </a:r>
            <a:r>
              <a:rPr lang="zh-CN" altLang="en-US" sz="1400" dirty="0">
                <a:latin typeface="+mn-ea"/>
              </a:rPr>
              <a:t>文件不是逗号，可以在页面中选择分隔符</a:t>
            </a:r>
            <a:r>
              <a:rPr lang="zh-CN" altLang="en-US" sz="1400" dirty="0" smtClean="0">
                <a:latin typeface="+mn-ea"/>
              </a:rPr>
              <a:t>。</a:t>
            </a:r>
            <a:r>
              <a:rPr lang="en-US" altLang="zh-CN" sz="1400" dirty="0" smtClean="0">
                <a:latin typeface="+mn-ea"/>
              </a:rPr>
              <a:t>2</a:t>
            </a:r>
            <a:r>
              <a:rPr lang="zh-CN" altLang="en-US" sz="1400" dirty="0" smtClean="0">
                <a:latin typeface="+mn-ea"/>
              </a:rPr>
              <a:t>）导</a:t>
            </a:r>
            <a:r>
              <a:rPr lang="zh-CN" altLang="en-US" sz="1400" dirty="0">
                <a:latin typeface="+mn-ea"/>
              </a:rPr>
              <a:t>入完成后请删除</a:t>
            </a:r>
            <a:r>
              <a:rPr lang="en-US" altLang="zh-CN" sz="1400" dirty="0">
                <a:latin typeface="+mn-ea"/>
              </a:rPr>
              <a:t>CSV</a:t>
            </a:r>
            <a:r>
              <a:rPr lang="zh-CN" altLang="en-US" sz="1400" dirty="0">
                <a:latin typeface="+mn-ea"/>
              </a:rPr>
              <a:t>源文件，以防止重复导入。</a:t>
            </a:r>
            <a:endParaRPr lang="en-US" altLang="zh-CN" sz="1400" dirty="0">
              <a:latin typeface="+mn-ea"/>
            </a:endParaRPr>
          </a:p>
          <a:p>
            <a:pPr marL="0" indent="0">
              <a:buNone/>
            </a:pPr>
            <a:endParaRPr lang="en-US" altLang="zh-CN" sz="1400" dirty="0">
              <a:latin typeface="+mn-ea"/>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2852936"/>
            <a:ext cx="6143625" cy="1443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6064" y="4437112"/>
            <a:ext cx="2088232" cy="981469"/>
          </a:xfrm>
          <a:prstGeom prst="rect">
            <a:avLst/>
          </a:prstGeom>
          <a:noFill/>
          <a:ln w="9525">
            <a:solidFill>
              <a:schemeClr val="bg2"/>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094441052"/>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5.QQ</a:t>
            </a:r>
            <a:r>
              <a:rPr lang="zh-CN" altLang="en-US" dirty="0" smtClean="0"/>
              <a:t>通讯录导入</a:t>
            </a:r>
            <a:endParaRPr lang="zh-CN" altLang="en-US" dirty="0"/>
          </a:p>
        </p:txBody>
      </p:sp>
      <p:sp>
        <p:nvSpPr>
          <p:cNvPr id="19459" name="Rectangle 3"/>
          <p:cNvSpPr>
            <a:spLocks noGrp="1" noChangeArrowheads="1"/>
          </p:cNvSpPr>
          <p:nvPr>
            <p:ph type="body" idx="1"/>
          </p:nvPr>
        </p:nvSpPr>
        <p:spPr>
          <a:xfrm>
            <a:off x="899592" y="1484784"/>
            <a:ext cx="7344816" cy="4680520"/>
          </a:xfrm>
        </p:spPr>
        <p:txBody>
          <a:bodyPr/>
          <a:lstStyle/>
          <a:p>
            <a:pPr marL="0" indent="0">
              <a:buNone/>
            </a:pPr>
            <a:r>
              <a:rPr lang="zh-CN" altLang="en-US" sz="2000" dirty="0">
                <a:latin typeface="+mn-ea"/>
              </a:rPr>
              <a:t>点击左侧</a:t>
            </a:r>
            <a:r>
              <a:rPr lang="zh-CN" altLang="en-US" sz="2000" dirty="0" smtClean="0">
                <a:latin typeface="+mn-ea"/>
              </a:rPr>
              <a:t>栏通讯录导入源的“</a:t>
            </a:r>
            <a:r>
              <a:rPr lang="en-US" altLang="zh-CN" sz="2000" dirty="0">
                <a:latin typeface="+mn-ea"/>
              </a:rPr>
              <a:t>CSV(QQ)</a:t>
            </a:r>
            <a:r>
              <a:rPr lang="zh-CN" altLang="en-US" sz="2000" dirty="0" smtClean="0">
                <a:latin typeface="+mn-ea"/>
              </a:rPr>
              <a:t>”</a:t>
            </a:r>
            <a:r>
              <a:rPr lang="zh-CN" altLang="en-US" sz="2000" dirty="0">
                <a:latin typeface="+mn-ea"/>
              </a:rPr>
              <a:t>，</a:t>
            </a:r>
            <a:r>
              <a:rPr lang="zh-CN" altLang="en-US" sz="2000" dirty="0" smtClean="0">
                <a:latin typeface="+mn-ea"/>
              </a:rPr>
              <a:t>打开</a:t>
            </a:r>
            <a:r>
              <a:rPr lang="zh-CN" altLang="en-US" sz="2000" dirty="0">
                <a:latin typeface="+mn-ea"/>
              </a:rPr>
              <a:t>导入</a:t>
            </a:r>
            <a:r>
              <a:rPr lang="zh-CN" altLang="en-US" sz="2000" dirty="0" smtClean="0">
                <a:latin typeface="+mn-ea"/>
              </a:rPr>
              <a:t>页面。</a:t>
            </a:r>
            <a:endParaRPr lang="en-US" altLang="zh-CN" sz="2000" dirty="0" smtClean="0">
              <a:latin typeface="+mn-ea"/>
            </a:endParaRPr>
          </a:p>
          <a:p>
            <a:pPr marL="0" indent="0">
              <a:buNone/>
            </a:pPr>
            <a:endParaRPr lang="en-US" altLang="zh-CN" sz="1400" dirty="0" smtClean="0">
              <a:latin typeface="+mn-ea"/>
            </a:endParaRPr>
          </a:p>
          <a:p>
            <a:pPr marL="0" indent="0">
              <a:buNone/>
            </a:pPr>
            <a:r>
              <a:rPr lang="en-US" altLang="zh-CN" sz="1800" dirty="0" smtClean="0">
                <a:latin typeface="+mn-ea"/>
              </a:rPr>
              <a:t>5.1 </a:t>
            </a:r>
            <a:r>
              <a:rPr lang="zh-CN" altLang="en-US" sz="1800" dirty="0">
                <a:latin typeface="+mn-ea"/>
              </a:rPr>
              <a:t>点击</a:t>
            </a:r>
            <a:r>
              <a:rPr lang="zh-CN" altLang="en-US" sz="1800" dirty="0" smtClean="0">
                <a:latin typeface="+mn-ea"/>
              </a:rPr>
              <a:t>“浏览”按钮，</a:t>
            </a:r>
            <a:endParaRPr lang="en-US" altLang="zh-CN" sz="1800" dirty="0" smtClean="0">
              <a:latin typeface="+mn-ea"/>
            </a:endParaRPr>
          </a:p>
          <a:p>
            <a:pPr marL="0" indent="0">
              <a:buNone/>
            </a:pPr>
            <a:r>
              <a:rPr lang="zh-CN" altLang="en-US" sz="1800" dirty="0" smtClean="0">
                <a:latin typeface="+mn-ea"/>
              </a:rPr>
              <a:t>选中计算机中的</a:t>
            </a:r>
            <a:r>
              <a:rPr lang="en-US" altLang="zh-CN" sz="1800" dirty="0">
                <a:latin typeface="+mn-ea"/>
              </a:rPr>
              <a:t>CSV(QQ)</a:t>
            </a:r>
            <a:r>
              <a:rPr lang="zh-CN" altLang="en-US" sz="1800" dirty="0" smtClean="0">
                <a:latin typeface="+mn-ea"/>
              </a:rPr>
              <a:t>通讯录源文件。</a:t>
            </a:r>
            <a:endParaRPr lang="en-US" altLang="zh-CN" sz="1800" dirty="0">
              <a:latin typeface="+mn-ea"/>
            </a:endParaRPr>
          </a:p>
          <a:p>
            <a:pPr marL="0" indent="0">
              <a:buNone/>
            </a:pPr>
            <a:r>
              <a:rPr lang="en-US" altLang="zh-CN" sz="1800" dirty="0" smtClean="0">
                <a:latin typeface="+mn-ea"/>
              </a:rPr>
              <a:t>5.2 </a:t>
            </a:r>
            <a:r>
              <a:rPr lang="zh-CN" altLang="en-US" sz="1800" dirty="0" smtClean="0">
                <a:latin typeface="+mn-ea"/>
              </a:rPr>
              <a:t>点击“导入”，将通讯录导入。</a:t>
            </a:r>
            <a:endParaRPr lang="en-US" altLang="zh-CN" sz="1800" dirty="0" smtClean="0">
              <a:latin typeface="+mn-ea"/>
            </a:endParaRPr>
          </a:p>
          <a:p>
            <a:pPr marL="0" indent="0">
              <a:buNone/>
            </a:pPr>
            <a:endParaRPr lang="en-US" altLang="zh-CN" sz="800" dirty="0" smtClean="0">
              <a:latin typeface="+mn-ea"/>
            </a:endParaRPr>
          </a:p>
          <a:p>
            <a:pPr marL="0" indent="0">
              <a:buNone/>
            </a:pPr>
            <a:r>
              <a:rPr lang="zh-CN" altLang="en-US" sz="1400" dirty="0" smtClean="0">
                <a:latin typeface="+mn-ea"/>
              </a:rPr>
              <a:t>功能与场景：将</a:t>
            </a:r>
            <a:r>
              <a:rPr lang="en-US" altLang="zh-CN" sz="1400" dirty="0" smtClean="0">
                <a:latin typeface="+mn-ea"/>
              </a:rPr>
              <a:t>QQ</a:t>
            </a:r>
            <a:r>
              <a:rPr lang="zh-CN" altLang="en-US" sz="1400" dirty="0" smtClean="0">
                <a:latin typeface="+mn-ea"/>
              </a:rPr>
              <a:t>通讯录或第</a:t>
            </a:r>
            <a:r>
              <a:rPr lang="en-US" altLang="zh-CN" sz="1400" dirty="0" smtClean="0">
                <a:latin typeface="+mn-ea"/>
              </a:rPr>
              <a:t>3</a:t>
            </a:r>
            <a:r>
              <a:rPr lang="zh-CN" altLang="en-US" sz="1400" dirty="0" smtClean="0">
                <a:latin typeface="+mn-ea"/>
              </a:rPr>
              <a:t>项所转换的通讯录直接导入到客维通中，导入时无须对应列名，可直接导入，简单、方便、快速。</a:t>
            </a:r>
            <a:endParaRPr lang="en-US" altLang="zh-CN" sz="1400" dirty="0" smtClean="0">
              <a:latin typeface="+mn-ea"/>
            </a:endParaRPr>
          </a:p>
          <a:p>
            <a:pPr marL="0" indent="0">
              <a:buNone/>
            </a:pPr>
            <a:endParaRPr lang="en-US" altLang="zh-CN" sz="1600" dirty="0">
              <a:latin typeface="+mn-ea"/>
            </a:endParaRPr>
          </a:p>
          <a:p>
            <a:pPr marL="0" indent="0">
              <a:buNone/>
            </a:pPr>
            <a:r>
              <a:rPr lang="zh-CN" altLang="en-US" sz="1200" dirty="0">
                <a:latin typeface="+mn-ea"/>
              </a:rPr>
              <a:t>温馨提示：</a:t>
            </a:r>
            <a:endParaRPr lang="en-US" altLang="zh-CN" sz="1200" dirty="0">
              <a:latin typeface="+mn-ea"/>
            </a:endParaRPr>
          </a:p>
          <a:p>
            <a:pPr marL="0" indent="0">
              <a:buNone/>
            </a:pPr>
            <a:r>
              <a:rPr lang="en-US" altLang="zh-CN" sz="1200" dirty="0">
                <a:latin typeface="+mn-ea"/>
              </a:rPr>
              <a:t>1</a:t>
            </a:r>
            <a:r>
              <a:rPr lang="zh-CN" altLang="en-US" sz="1200" dirty="0" smtClean="0">
                <a:latin typeface="+mn-ea"/>
              </a:rPr>
              <a:t>）</a:t>
            </a:r>
            <a:r>
              <a:rPr lang="en-US" altLang="zh-CN" sz="1200" dirty="0" smtClean="0">
                <a:latin typeface="+mn-ea"/>
              </a:rPr>
              <a:t>CSV</a:t>
            </a:r>
            <a:r>
              <a:rPr lang="zh-CN" altLang="en-US" sz="1200" dirty="0" smtClean="0">
                <a:latin typeface="+mn-ea"/>
              </a:rPr>
              <a:t>通讯录一般用英文逗号隔开列。如果您的</a:t>
            </a:r>
            <a:r>
              <a:rPr lang="en-US" altLang="zh-CN" sz="1200" dirty="0" smtClean="0">
                <a:latin typeface="+mn-ea"/>
              </a:rPr>
              <a:t>CSV</a:t>
            </a:r>
            <a:r>
              <a:rPr lang="zh-CN" altLang="en-US" sz="1200" dirty="0" smtClean="0">
                <a:latin typeface="+mn-ea"/>
              </a:rPr>
              <a:t>文件不是逗号，可以在页面中选择分隔符。</a:t>
            </a:r>
            <a:endParaRPr lang="en-US" altLang="zh-CN" sz="1200" dirty="0">
              <a:latin typeface="+mn-ea"/>
            </a:endParaRPr>
          </a:p>
          <a:p>
            <a:pPr marL="0" indent="0">
              <a:buNone/>
            </a:pPr>
            <a:r>
              <a:rPr lang="en-US" altLang="zh-CN" sz="1200" dirty="0">
                <a:latin typeface="+mn-ea"/>
              </a:rPr>
              <a:t>2</a:t>
            </a:r>
            <a:r>
              <a:rPr lang="zh-CN" altLang="en-US" sz="1200" dirty="0" smtClean="0">
                <a:latin typeface="+mn-ea"/>
              </a:rPr>
              <a:t>）</a:t>
            </a:r>
            <a:r>
              <a:rPr lang="en-US" altLang="zh-CN" sz="1200" dirty="0">
                <a:latin typeface="+mn-ea"/>
              </a:rPr>
              <a:t>CSV(Gmail</a:t>
            </a:r>
            <a:r>
              <a:rPr lang="en-US" altLang="zh-CN" sz="1200" dirty="0" smtClean="0">
                <a:latin typeface="+mn-ea"/>
              </a:rPr>
              <a:t>)</a:t>
            </a:r>
            <a:r>
              <a:rPr lang="zh-CN" altLang="en-US" sz="1200" dirty="0" smtClean="0">
                <a:latin typeface="+mn-ea"/>
              </a:rPr>
              <a:t>的导入方法与</a:t>
            </a:r>
            <a:r>
              <a:rPr lang="en-US" altLang="zh-CN" sz="1200" dirty="0">
                <a:latin typeface="+mn-ea"/>
              </a:rPr>
              <a:t>CSV(QQ</a:t>
            </a:r>
            <a:r>
              <a:rPr lang="en-US" altLang="zh-CN" sz="1200" dirty="0" smtClean="0">
                <a:latin typeface="+mn-ea"/>
              </a:rPr>
              <a:t>)</a:t>
            </a:r>
            <a:r>
              <a:rPr lang="zh-CN" altLang="en-US" sz="1200" dirty="0" smtClean="0">
                <a:latin typeface="+mn-ea"/>
              </a:rPr>
              <a:t>方法一样，参照操作即可，不再赘述。</a:t>
            </a:r>
            <a:endParaRPr lang="en-US" altLang="zh-CN" sz="1200" dirty="0">
              <a:latin typeface="+mn-ea"/>
            </a:endParaRPr>
          </a:p>
          <a:p>
            <a:pPr marL="0" indent="0">
              <a:buNone/>
            </a:pPr>
            <a:r>
              <a:rPr lang="en-US" altLang="zh-CN" sz="1200" dirty="0">
                <a:latin typeface="+mn-ea"/>
              </a:rPr>
              <a:t>3</a:t>
            </a:r>
            <a:r>
              <a:rPr lang="zh-CN" altLang="en-US" sz="1200" dirty="0" smtClean="0">
                <a:latin typeface="+mn-ea"/>
              </a:rPr>
              <a:t>）导入完成后请删除</a:t>
            </a:r>
            <a:r>
              <a:rPr lang="en-US" altLang="zh-CN" sz="1200" dirty="0" smtClean="0">
                <a:latin typeface="+mn-ea"/>
              </a:rPr>
              <a:t>CSV</a:t>
            </a:r>
            <a:r>
              <a:rPr lang="zh-CN" altLang="en-US" sz="1200" dirty="0" smtClean="0">
                <a:latin typeface="+mn-ea"/>
              </a:rPr>
              <a:t>源文件，以防止重复导入。</a:t>
            </a:r>
            <a:endParaRPr lang="en-US" altLang="zh-CN" sz="1200" dirty="0">
              <a:latin typeface="+mn-ea"/>
            </a:endParaRPr>
          </a:p>
          <a:p>
            <a:pPr marL="0" indent="0">
              <a:buNone/>
            </a:pPr>
            <a:r>
              <a:rPr lang="en-US" altLang="zh-CN" sz="1200" dirty="0" smtClean="0">
                <a:latin typeface="+mn-ea"/>
              </a:rPr>
              <a:t>4</a:t>
            </a:r>
            <a:r>
              <a:rPr lang="zh-CN" altLang="en-US" sz="1200" dirty="0" smtClean="0">
                <a:latin typeface="+mn-ea"/>
              </a:rPr>
              <a:t>）如果您的</a:t>
            </a:r>
            <a:r>
              <a:rPr lang="en-US" altLang="zh-CN" sz="1200" dirty="0" smtClean="0">
                <a:latin typeface="+mn-ea"/>
              </a:rPr>
              <a:t>CSV</a:t>
            </a:r>
            <a:r>
              <a:rPr lang="zh-CN" altLang="en-US" sz="1200" dirty="0" smtClean="0">
                <a:latin typeface="+mn-ea"/>
              </a:rPr>
              <a:t>源文件的列名和导入页面中提示的列名一致的话，可直接导入，无须手动对应列名</a:t>
            </a:r>
            <a:r>
              <a:rPr lang="zh-CN" altLang="en-US" sz="1200" dirty="0">
                <a:latin typeface="+mn-ea"/>
              </a:rPr>
              <a:t>。如果您的</a:t>
            </a:r>
            <a:r>
              <a:rPr lang="en-US" altLang="zh-CN" sz="1200" dirty="0">
                <a:latin typeface="+mn-ea"/>
              </a:rPr>
              <a:t>CSV</a:t>
            </a:r>
            <a:r>
              <a:rPr lang="zh-CN" altLang="en-US" sz="1200" dirty="0">
                <a:latin typeface="+mn-ea"/>
              </a:rPr>
              <a:t>源文件的列名和导入页面中提示的列</a:t>
            </a:r>
            <a:r>
              <a:rPr lang="zh-CN" altLang="en-US" sz="1200" dirty="0" smtClean="0">
                <a:latin typeface="+mn-ea"/>
              </a:rPr>
              <a:t>名不一致，请使用万能导入方法导入。</a:t>
            </a:r>
            <a:endParaRPr lang="en-US" altLang="zh-CN" sz="1200" dirty="0">
              <a:latin typeface="+mn-ea"/>
            </a:endParaRPr>
          </a:p>
          <a:p>
            <a:pPr marL="0" indent="0">
              <a:buNone/>
            </a:pPr>
            <a:endParaRPr lang="en-US" altLang="zh-CN" sz="1200" dirty="0">
              <a:latin typeface="+mn-ea"/>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0741" y="2060848"/>
            <a:ext cx="2857500" cy="1343025"/>
          </a:xfrm>
          <a:prstGeom prst="rect">
            <a:avLst/>
          </a:prstGeom>
          <a:noFill/>
          <a:ln w="9525">
            <a:solidFill>
              <a:schemeClr val="bg2"/>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820148797"/>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32" name="Rectangle 12"/>
          <p:cNvSpPr>
            <a:spLocks noGrp="1" noChangeArrowheads="1"/>
          </p:cNvSpPr>
          <p:nvPr>
            <p:ph type="title"/>
          </p:nvPr>
        </p:nvSpPr>
        <p:spPr/>
        <p:txBody>
          <a:bodyPr/>
          <a:lstStyle/>
          <a:p>
            <a:r>
              <a:rPr lang="en-US" altLang="zh-CN" dirty="0" smtClean="0"/>
              <a:t>1.</a:t>
            </a:r>
            <a:r>
              <a:rPr lang="zh-CN" altLang="en-US" dirty="0" smtClean="0"/>
              <a:t>客户维护的重要性与实施</a:t>
            </a:r>
            <a:endParaRPr lang="zh-CN" altLang="en-US" dirty="0"/>
          </a:p>
        </p:txBody>
      </p:sp>
      <p:sp>
        <p:nvSpPr>
          <p:cNvPr id="5133" name="Rectangle 13"/>
          <p:cNvSpPr>
            <a:spLocks noGrp="1" noChangeArrowheads="1"/>
          </p:cNvSpPr>
          <p:nvPr>
            <p:ph type="body" idx="1"/>
          </p:nvPr>
        </p:nvSpPr>
        <p:spPr>
          <a:xfrm>
            <a:off x="899592" y="1772816"/>
            <a:ext cx="7344816" cy="4392488"/>
          </a:xfrm>
        </p:spPr>
        <p:txBody>
          <a:bodyPr/>
          <a:lstStyle/>
          <a:p>
            <a:pPr marL="0" indent="0">
              <a:buNone/>
            </a:pPr>
            <a:r>
              <a:rPr lang="zh-CN" altLang="en-US" sz="2800" dirty="0" smtClean="0">
                <a:solidFill>
                  <a:schemeClr val="tx2">
                    <a:lumMod val="75000"/>
                  </a:schemeClr>
                </a:solidFill>
              </a:rPr>
              <a:t>客户维护对</a:t>
            </a:r>
            <a:r>
              <a:rPr lang="zh-CN" altLang="en-US" sz="2800" dirty="0">
                <a:solidFill>
                  <a:schemeClr val="tx2">
                    <a:lumMod val="75000"/>
                  </a:schemeClr>
                </a:solidFill>
              </a:rPr>
              <a:t>每个企业来说都是非常重要的</a:t>
            </a:r>
            <a:r>
              <a:rPr lang="zh-CN" altLang="en-US" sz="2800" dirty="0" smtClean="0">
                <a:solidFill>
                  <a:schemeClr val="tx2">
                    <a:lumMod val="75000"/>
                  </a:schemeClr>
                </a:solidFill>
              </a:rPr>
              <a:t>，怎么强调都不过分。</a:t>
            </a:r>
            <a:endParaRPr lang="en-US" altLang="zh-CN" sz="2800" dirty="0" smtClean="0">
              <a:solidFill>
                <a:schemeClr val="tx2">
                  <a:lumMod val="75000"/>
                </a:schemeClr>
              </a:solidFill>
            </a:endParaRPr>
          </a:p>
          <a:p>
            <a:pPr marL="0" indent="0">
              <a:buNone/>
            </a:pPr>
            <a:r>
              <a:rPr lang="zh-CN" altLang="en-US" sz="2800" dirty="0"/>
              <a:t>既然这么重要，如何高效地实施呢</a:t>
            </a:r>
            <a:r>
              <a:rPr lang="zh-CN" altLang="en-US" sz="2800" dirty="0" smtClean="0"/>
              <a:t>？下面主要从软件</a:t>
            </a:r>
            <a:r>
              <a:rPr lang="zh-CN" altLang="en-US" sz="2800" dirty="0" smtClean="0">
                <a:solidFill>
                  <a:srgbClr val="FF0000"/>
                </a:solidFill>
              </a:rPr>
              <a:t>客维通</a:t>
            </a:r>
            <a:r>
              <a:rPr lang="zh-CN" altLang="en-US" sz="2800" dirty="0" smtClean="0"/>
              <a:t>进行</a:t>
            </a:r>
            <a:r>
              <a:rPr lang="zh-CN" altLang="en-US" sz="2800" dirty="0" smtClean="0">
                <a:solidFill>
                  <a:srgbClr val="FF0000"/>
                </a:solidFill>
              </a:rPr>
              <a:t>高效自动化维护</a:t>
            </a:r>
            <a:r>
              <a:rPr lang="zh-CN" altLang="en-US" sz="2800" dirty="0" smtClean="0"/>
              <a:t>的角度去说一说，即</a:t>
            </a:r>
            <a:r>
              <a:rPr lang="zh-CN" altLang="en-US" sz="2800" dirty="0" smtClean="0"/>
              <a:t>借助于 “互联网”科技来</a:t>
            </a:r>
            <a:r>
              <a:rPr lang="zh-CN" altLang="en-US" sz="2800" dirty="0" smtClean="0"/>
              <a:t>进行高效、自动化的客户维护。</a:t>
            </a:r>
            <a:endParaRPr lang="en-US" altLang="zh-CN" sz="2800" dirty="0" smtClean="0"/>
          </a:p>
          <a:p>
            <a:pPr marL="0" indent="0">
              <a:buNone/>
            </a:pPr>
            <a:r>
              <a:rPr lang="zh-CN" altLang="en-US" sz="2800" dirty="0" smtClean="0"/>
              <a:t>至于常规的面对面的客户维护和营销，网上已经有很多资料，不再赘述，请自行上网百度之。</a:t>
            </a:r>
            <a:endParaRPr lang="zh-CN" altLang="en-US" sz="28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132"/>
                                        </p:tgtEl>
                                        <p:attrNameLst>
                                          <p:attrName>style.visibility</p:attrName>
                                        </p:attrNameLst>
                                      </p:cBhvr>
                                      <p:to>
                                        <p:strVal val="visible"/>
                                      </p:to>
                                    </p:set>
                                    <p:anim calcmode="lin" valueType="num">
                                      <p:cBhvr additive="base">
                                        <p:cTn id="7" dur="500" fill="hold"/>
                                        <p:tgtEl>
                                          <p:spTgt spid="5132"/>
                                        </p:tgtEl>
                                        <p:attrNameLst>
                                          <p:attrName>ppt_x</p:attrName>
                                        </p:attrNameLst>
                                      </p:cBhvr>
                                      <p:tavLst>
                                        <p:tav tm="0">
                                          <p:val>
                                            <p:strVal val="#ppt_x"/>
                                          </p:val>
                                        </p:tav>
                                        <p:tav tm="100000">
                                          <p:val>
                                            <p:strVal val="#ppt_x"/>
                                          </p:val>
                                        </p:tav>
                                      </p:tavLst>
                                    </p:anim>
                                    <p:anim calcmode="lin" valueType="num">
                                      <p:cBhvr additive="base">
                                        <p:cTn id="8" dur="500" fill="hold"/>
                                        <p:tgtEl>
                                          <p:spTgt spid="51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2"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6.</a:t>
            </a:r>
            <a:r>
              <a:rPr lang="zh-CN" altLang="en-US" dirty="0" smtClean="0"/>
              <a:t>通讯录导出</a:t>
            </a:r>
            <a:endParaRPr lang="zh-CN" altLang="en-US" dirty="0"/>
          </a:p>
        </p:txBody>
      </p:sp>
      <p:sp>
        <p:nvSpPr>
          <p:cNvPr id="19459" name="Rectangle 3"/>
          <p:cNvSpPr>
            <a:spLocks noGrp="1" noChangeArrowheads="1"/>
          </p:cNvSpPr>
          <p:nvPr>
            <p:ph type="body" idx="1"/>
          </p:nvPr>
        </p:nvSpPr>
        <p:spPr>
          <a:xfrm>
            <a:off x="899592" y="1484784"/>
            <a:ext cx="7344816" cy="4680520"/>
          </a:xfrm>
        </p:spPr>
        <p:txBody>
          <a:bodyPr/>
          <a:lstStyle/>
          <a:p>
            <a:pPr marL="0" indent="0">
              <a:buNone/>
            </a:pPr>
            <a:r>
              <a:rPr lang="zh-CN" altLang="en-US" sz="2000" dirty="0" smtClean="0">
                <a:latin typeface="+mn-ea"/>
              </a:rPr>
              <a:t>客维通提供了三种格式的通讯录导出：</a:t>
            </a:r>
            <a:r>
              <a:rPr lang="en-US" altLang="zh-CN" sz="2000" dirty="0" err="1" smtClean="0">
                <a:latin typeface="+mn-ea"/>
              </a:rPr>
              <a:t>Vcard</a:t>
            </a:r>
            <a:r>
              <a:rPr lang="zh-CN" altLang="en-US" sz="2000" dirty="0" smtClean="0">
                <a:latin typeface="+mn-ea"/>
              </a:rPr>
              <a:t>、</a:t>
            </a:r>
            <a:r>
              <a:rPr lang="en-US" altLang="zh-CN" sz="2000" dirty="0" smtClean="0">
                <a:latin typeface="+mn-ea"/>
              </a:rPr>
              <a:t>CSV(QQ)</a:t>
            </a:r>
            <a:r>
              <a:rPr lang="zh-CN" altLang="en-US" sz="2000" dirty="0" smtClean="0">
                <a:latin typeface="+mn-ea"/>
              </a:rPr>
              <a:t>或</a:t>
            </a:r>
            <a:r>
              <a:rPr lang="en-US" altLang="zh-CN" sz="2000" dirty="0" smtClean="0">
                <a:latin typeface="+mn-ea"/>
              </a:rPr>
              <a:t>CSV(Gmail</a:t>
            </a:r>
            <a:r>
              <a:rPr lang="en-US" altLang="zh-CN" sz="2000" dirty="0">
                <a:latin typeface="+mn-ea"/>
              </a:rPr>
              <a:t>)</a:t>
            </a:r>
            <a:r>
              <a:rPr lang="zh-CN" altLang="en-US" sz="2000" dirty="0" smtClean="0">
                <a:latin typeface="+mn-ea"/>
              </a:rPr>
              <a:t>，操作十分的简单，下面以</a:t>
            </a:r>
            <a:r>
              <a:rPr lang="en-US" altLang="zh-CN" sz="2000" dirty="0" err="1" smtClean="0">
                <a:latin typeface="+mn-ea"/>
              </a:rPr>
              <a:t>Vcard</a:t>
            </a:r>
            <a:r>
              <a:rPr lang="zh-CN" altLang="en-US" sz="2000" dirty="0" smtClean="0">
                <a:latin typeface="+mn-ea"/>
              </a:rPr>
              <a:t>为例进行说明。</a:t>
            </a:r>
            <a:endParaRPr lang="en-US" altLang="zh-CN" sz="2000" dirty="0" smtClean="0">
              <a:latin typeface="+mn-ea"/>
            </a:endParaRPr>
          </a:p>
          <a:p>
            <a:pPr marL="0" indent="0">
              <a:buNone/>
            </a:pPr>
            <a:endParaRPr lang="en-US" altLang="zh-CN" sz="1400" dirty="0" smtClean="0">
              <a:latin typeface="+mn-ea"/>
            </a:endParaRPr>
          </a:p>
          <a:p>
            <a:pPr marL="0" indent="0">
              <a:buNone/>
            </a:pPr>
            <a:r>
              <a:rPr lang="en-US" altLang="zh-CN" sz="1800" dirty="0" smtClean="0">
                <a:latin typeface="+mn-ea"/>
              </a:rPr>
              <a:t>6.1 </a:t>
            </a:r>
            <a:r>
              <a:rPr lang="zh-CN" altLang="en-US" sz="1800" dirty="0" smtClean="0">
                <a:latin typeface="+mn-ea"/>
              </a:rPr>
              <a:t>点击</a:t>
            </a:r>
            <a:r>
              <a:rPr lang="zh-CN" altLang="en-US" sz="1800" dirty="0">
                <a:latin typeface="+mn-ea"/>
              </a:rPr>
              <a:t>左侧栏</a:t>
            </a:r>
            <a:r>
              <a:rPr lang="zh-CN" altLang="en-US" sz="1800" b="1" dirty="0">
                <a:latin typeface="+mn-ea"/>
              </a:rPr>
              <a:t>通讯录</a:t>
            </a:r>
            <a:r>
              <a:rPr lang="zh-CN" altLang="en-US" sz="1800" b="1" dirty="0" smtClean="0">
                <a:latin typeface="+mn-ea"/>
              </a:rPr>
              <a:t>导出</a:t>
            </a:r>
            <a:r>
              <a:rPr lang="zh-CN" altLang="en-US" sz="1800" dirty="0" smtClean="0">
                <a:latin typeface="+mn-ea"/>
              </a:rPr>
              <a:t>部分的“</a:t>
            </a:r>
            <a:r>
              <a:rPr lang="en-US" altLang="zh-CN" sz="1800" dirty="0" err="1">
                <a:latin typeface="+mn-ea"/>
              </a:rPr>
              <a:t>Vcard</a:t>
            </a:r>
            <a:r>
              <a:rPr lang="zh-CN" altLang="en-US" sz="1800" dirty="0" smtClean="0">
                <a:latin typeface="+mn-ea"/>
              </a:rPr>
              <a:t>”菜单，</a:t>
            </a:r>
            <a:endParaRPr lang="en-US" altLang="zh-CN" sz="1800" dirty="0" smtClean="0">
              <a:latin typeface="+mn-ea"/>
            </a:endParaRPr>
          </a:p>
          <a:p>
            <a:pPr marL="0" indent="0">
              <a:buNone/>
            </a:pPr>
            <a:r>
              <a:rPr lang="zh-CN" altLang="en-US" sz="1800" dirty="0" smtClean="0">
                <a:latin typeface="+mn-ea"/>
              </a:rPr>
              <a:t>软件就会开始导出通讯录（</a:t>
            </a:r>
            <a:r>
              <a:rPr lang="zh-CN" altLang="en-US" sz="1800" dirty="0">
                <a:latin typeface="+mn-ea"/>
              </a:rPr>
              <a:t>文件</a:t>
            </a:r>
            <a:r>
              <a:rPr lang="zh-CN" altLang="en-US" sz="1800" dirty="0" smtClean="0">
                <a:latin typeface="+mn-ea"/>
              </a:rPr>
              <a:t>后缀名为</a:t>
            </a:r>
            <a:r>
              <a:rPr lang="en-US" altLang="zh-CN" sz="1800" dirty="0" err="1" smtClean="0">
                <a:latin typeface="+mn-ea"/>
              </a:rPr>
              <a:t>vcf</a:t>
            </a:r>
            <a:r>
              <a:rPr lang="zh-CN" altLang="en-US" sz="1800" dirty="0" smtClean="0">
                <a:latin typeface="+mn-ea"/>
              </a:rPr>
              <a:t>）。</a:t>
            </a:r>
            <a:endParaRPr lang="en-US" altLang="zh-CN" sz="1800" dirty="0">
              <a:latin typeface="+mn-ea"/>
            </a:endParaRPr>
          </a:p>
          <a:p>
            <a:pPr marL="0" indent="0">
              <a:buNone/>
            </a:pPr>
            <a:r>
              <a:rPr lang="en-US" altLang="zh-CN" sz="1800" dirty="0" smtClean="0">
                <a:latin typeface="+mn-ea"/>
              </a:rPr>
              <a:t>6.2 </a:t>
            </a:r>
            <a:r>
              <a:rPr lang="zh-CN" altLang="en-US" sz="1800" dirty="0" smtClean="0">
                <a:latin typeface="+mn-ea"/>
              </a:rPr>
              <a:t>保存。请自行保存到计算机中。</a:t>
            </a:r>
            <a:endParaRPr lang="en-US" altLang="zh-CN" sz="1800" dirty="0" smtClean="0">
              <a:latin typeface="+mn-ea"/>
            </a:endParaRPr>
          </a:p>
          <a:p>
            <a:pPr marL="0" indent="0">
              <a:buNone/>
            </a:pPr>
            <a:endParaRPr lang="en-US" altLang="zh-CN" sz="800" dirty="0" smtClean="0">
              <a:latin typeface="+mn-ea"/>
            </a:endParaRPr>
          </a:p>
          <a:p>
            <a:pPr marL="0" indent="0">
              <a:buNone/>
            </a:pPr>
            <a:r>
              <a:rPr lang="zh-CN" altLang="en-US" sz="1400" dirty="0" smtClean="0">
                <a:latin typeface="+mn-ea"/>
              </a:rPr>
              <a:t>功能与场景：将导出保存的</a:t>
            </a:r>
            <a:r>
              <a:rPr lang="en-US" altLang="zh-CN" sz="1400" dirty="0" err="1" smtClean="0">
                <a:latin typeface="+mn-ea"/>
              </a:rPr>
              <a:t>vcf</a:t>
            </a:r>
            <a:r>
              <a:rPr lang="zh-CN" altLang="en-US" sz="1400" dirty="0" smtClean="0">
                <a:latin typeface="+mn-ea"/>
              </a:rPr>
              <a:t>通讯录文件复制到手机</a:t>
            </a:r>
            <a:r>
              <a:rPr lang="en-US" altLang="zh-CN" sz="1400" dirty="0" smtClean="0">
                <a:latin typeface="+mn-ea"/>
              </a:rPr>
              <a:t>SD</a:t>
            </a:r>
            <a:r>
              <a:rPr lang="zh-CN" altLang="en-US" sz="1400" dirty="0" smtClean="0">
                <a:latin typeface="+mn-ea"/>
              </a:rPr>
              <a:t>卡中，就可以直接导入到手机中。</a:t>
            </a:r>
            <a:endParaRPr lang="en-US" altLang="zh-CN" sz="1400" dirty="0" smtClean="0">
              <a:latin typeface="+mn-ea"/>
            </a:endParaRPr>
          </a:p>
          <a:p>
            <a:pPr marL="0" indent="0">
              <a:buNone/>
            </a:pPr>
            <a:endParaRPr lang="en-US" altLang="zh-CN" sz="1400" dirty="0">
              <a:latin typeface="+mn-ea"/>
            </a:endParaRPr>
          </a:p>
          <a:p>
            <a:pPr marL="0" indent="0">
              <a:buNone/>
            </a:pPr>
            <a:r>
              <a:rPr lang="zh-CN" altLang="en-US" sz="1200" dirty="0" smtClean="0">
                <a:latin typeface="+mn-ea"/>
              </a:rPr>
              <a:t>温馨</a:t>
            </a:r>
            <a:r>
              <a:rPr lang="zh-CN" altLang="en-US" sz="1200" dirty="0">
                <a:latin typeface="+mn-ea"/>
              </a:rPr>
              <a:t>提示：</a:t>
            </a:r>
            <a:endParaRPr lang="en-US" altLang="zh-CN" sz="1200" dirty="0">
              <a:latin typeface="+mn-ea"/>
            </a:endParaRPr>
          </a:p>
          <a:p>
            <a:pPr marL="0" indent="0">
              <a:buNone/>
            </a:pPr>
            <a:r>
              <a:rPr lang="en-US" altLang="zh-CN" sz="1200" dirty="0">
                <a:latin typeface="+mn-ea"/>
              </a:rPr>
              <a:t>1</a:t>
            </a:r>
            <a:r>
              <a:rPr lang="zh-CN" altLang="en-US" sz="1200" dirty="0" smtClean="0">
                <a:latin typeface="+mn-ea"/>
              </a:rPr>
              <a:t>）</a:t>
            </a:r>
            <a:r>
              <a:rPr lang="en-US" altLang="zh-CN" sz="1200" dirty="0" smtClean="0">
                <a:latin typeface="+mn-ea"/>
              </a:rPr>
              <a:t>vCard</a:t>
            </a:r>
            <a:r>
              <a:rPr lang="zh-CN" altLang="en-US" sz="1200" dirty="0">
                <a:latin typeface="+mn-ea"/>
              </a:rPr>
              <a:t>称为电子商务卡片</a:t>
            </a:r>
            <a:r>
              <a:rPr lang="en-US" altLang="zh-CN" sz="1200" dirty="0">
                <a:latin typeface="+mn-ea"/>
              </a:rPr>
              <a:t>,</a:t>
            </a:r>
            <a:r>
              <a:rPr lang="zh-CN" altLang="en-US" sz="1200" dirty="0">
                <a:latin typeface="+mn-ea"/>
              </a:rPr>
              <a:t>主要用于记录通讯薄的联系人信息等</a:t>
            </a:r>
            <a:r>
              <a:rPr lang="en-US" altLang="zh-CN" sz="1200" dirty="0">
                <a:latin typeface="+mn-ea"/>
              </a:rPr>
              <a:t>,</a:t>
            </a:r>
            <a:r>
              <a:rPr lang="zh-CN" altLang="en-US" sz="1200" dirty="0" smtClean="0">
                <a:latin typeface="+mn-ea"/>
              </a:rPr>
              <a:t>方便不同</a:t>
            </a:r>
            <a:r>
              <a:rPr lang="zh-CN" altLang="en-US" sz="1200" dirty="0">
                <a:latin typeface="+mn-ea"/>
              </a:rPr>
              <a:t>设备之间的数据</a:t>
            </a:r>
            <a:r>
              <a:rPr lang="zh-CN" altLang="en-US" sz="1200" dirty="0" smtClean="0">
                <a:latin typeface="+mn-ea"/>
              </a:rPr>
              <a:t>交换</a:t>
            </a:r>
            <a:r>
              <a:rPr lang="en-US" altLang="zh-CN" sz="1200" dirty="0" smtClean="0">
                <a:latin typeface="+mn-ea"/>
              </a:rPr>
              <a:t>,</a:t>
            </a:r>
            <a:r>
              <a:rPr lang="zh-CN" altLang="en-US" sz="1200" dirty="0" smtClean="0">
                <a:latin typeface="+mn-ea"/>
              </a:rPr>
              <a:t>手机常用。</a:t>
            </a:r>
            <a:endParaRPr lang="en-US" altLang="zh-CN" sz="1200" dirty="0">
              <a:latin typeface="+mn-ea"/>
            </a:endParaRPr>
          </a:p>
          <a:p>
            <a:pPr marL="0" indent="0">
              <a:buNone/>
            </a:pPr>
            <a:r>
              <a:rPr lang="en-US" altLang="zh-CN" sz="1200" dirty="0">
                <a:latin typeface="+mn-ea"/>
              </a:rPr>
              <a:t>2</a:t>
            </a:r>
            <a:r>
              <a:rPr lang="zh-CN" altLang="en-US" sz="1200" dirty="0" smtClean="0">
                <a:latin typeface="+mn-ea"/>
              </a:rPr>
              <a:t>）</a:t>
            </a:r>
            <a:r>
              <a:rPr lang="en-US" altLang="zh-CN" sz="1200" dirty="0" smtClean="0">
                <a:latin typeface="+mn-ea"/>
              </a:rPr>
              <a:t>CSV(QQ) </a:t>
            </a:r>
            <a:r>
              <a:rPr lang="zh-CN" altLang="en-US" sz="1200" dirty="0" smtClean="0">
                <a:latin typeface="+mn-ea"/>
              </a:rPr>
              <a:t>和</a:t>
            </a:r>
            <a:r>
              <a:rPr lang="en-US" altLang="zh-CN" sz="1200" dirty="0" smtClean="0">
                <a:latin typeface="+mn-ea"/>
              </a:rPr>
              <a:t>CSV(Gmail)</a:t>
            </a:r>
            <a:r>
              <a:rPr lang="zh-CN" altLang="en-US" sz="1200" dirty="0" smtClean="0">
                <a:latin typeface="+mn-ea"/>
              </a:rPr>
              <a:t>分别为</a:t>
            </a:r>
            <a:r>
              <a:rPr lang="en-US" altLang="zh-CN" sz="1200" dirty="0" smtClean="0">
                <a:latin typeface="+mn-ea"/>
              </a:rPr>
              <a:t>QQ</a:t>
            </a:r>
            <a:r>
              <a:rPr lang="zh-CN" altLang="en-US" sz="1200" dirty="0" smtClean="0">
                <a:latin typeface="+mn-ea"/>
              </a:rPr>
              <a:t>通讯录格式和</a:t>
            </a:r>
            <a:r>
              <a:rPr lang="en-US" altLang="zh-CN" sz="1200" dirty="0" smtClean="0">
                <a:latin typeface="+mn-ea"/>
              </a:rPr>
              <a:t>Gmail</a:t>
            </a:r>
            <a:r>
              <a:rPr lang="zh-CN" altLang="en-US" sz="1200" dirty="0" smtClean="0">
                <a:latin typeface="+mn-ea"/>
              </a:rPr>
              <a:t>通讯录（</a:t>
            </a:r>
            <a:r>
              <a:rPr lang="en-US" altLang="zh-CN" sz="1200" dirty="0" smtClean="0">
                <a:latin typeface="+mn-ea"/>
              </a:rPr>
              <a:t>iPhone</a:t>
            </a:r>
            <a:r>
              <a:rPr lang="zh-CN" altLang="en-US" sz="1200" dirty="0" smtClean="0">
                <a:latin typeface="+mn-ea"/>
              </a:rPr>
              <a:t>通讯录）格式</a:t>
            </a:r>
            <a:r>
              <a:rPr lang="zh-CN" altLang="en-US" sz="1200" dirty="0" smtClean="0">
                <a:latin typeface="+mn-ea"/>
              </a:rPr>
              <a:t>。点击对应的菜单链接即可导出，操作很简单，不再赘述。</a:t>
            </a:r>
            <a:endParaRPr lang="en-US" altLang="zh-CN" sz="1200" dirty="0">
              <a:latin typeface="+mn-ea"/>
            </a:endParaRPr>
          </a:p>
          <a:p>
            <a:pPr marL="0" indent="0">
              <a:buNone/>
            </a:pPr>
            <a:r>
              <a:rPr lang="en-US" altLang="zh-CN" sz="1200" dirty="0">
                <a:latin typeface="+mn-ea"/>
              </a:rPr>
              <a:t>3</a:t>
            </a:r>
            <a:r>
              <a:rPr lang="zh-CN" altLang="en-US" sz="1200" dirty="0">
                <a:latin typeface="+mn-ea"/>
              </a:rPr>
              <a:t>）客</a:t>
            </a:r>
            <a:r>
              <a:rPr lang="zh-CN" altLang="en-US" sz="1200" dirty="0" smtClean="0">
                <a:latin typeface="+mn-ea"/>
              </a:rPr>
              <a:t>维通可以让</a:t>
            </a:r>
            <a:r>
              <a:rPr lang="zh-CN" altLang="en-US" sz="1200" dirty="0">
                <a:latin typeface="+mn-ea"/>
              </a:rPr>
              <a:t>您的通讯录在手机、计算机和云通讯录（比如</a:t>
            </a:r>
            <a:r>
              <a:rPr lang="en-US" altLang="zh-CN" sz="1200" dirty="0">
                <a:latin typeface="+mn-ea"/>
              </a:rPr>
              <a:t>Gmail</a:t>
            </a:r>
            <a:r>
              <a:rPr lang="zh-CN" altLang="en-US" sz="1200" dirty="0">
                <a:latin typeface="+mn-ea"/>
              </a:rPr>
              <a:t>和</a:t>
            </a:r>
            <a:r>
              <a:rPr lang="en-US" altLang="zh-CN" sz="1200" dirty="0">
                <a:latin typeface="+mn-ea"/>
              </a:rPr>
              <a:t>QQ</a:t>
            </a:r>
            <a:r>
              <a:rPr lang="zh-CN" altLang="en-US" sz="1200" dirty="0">
                <a:latin typeface="+mn-ea"/>
              </a:rPr>
              <a:t>通讯录）之间轻易互通及同步，从而实现通讯录的无缝衔接，是一个跨平台的万能通讯录</a:t>
            </a:r>
            <a:r>
              <a:rPr lang="zh-CN" altLang="en-US" sz="1200" dirty="0" smtClean="0">
                <a:latin typeface="+mn-ea"/>
              </a:rPr>
              <a:t>。手机        计算机。</a:t>
            </a:r>
            <a:endParaRPr lang="en-US" altLang="zh-CN" sz="1200" dirty="0">
              <a:latin typeface="+mn-ea"/>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4168" y="2276872"/>
            <a:ext cx="1838325" cy="1019175"/>
          </a:xfrm>
          <a:prstGeom prst="rect">
            <a:avLst/>
          </a:prstGeom>
          <a:noFill/>
          <a:ln w="9525">
            <a:solidFill>
              <a:schemeClr val="bg2"/>
            </a:solidFill>
            <a:miter lim="800000"/>
            <a:headEnd/>
            <a:tailEnd/>
          </a:ln>
          <a:extLst>
            <a:ext uri="{909E8E84-426E-40DD-AFC4-6F175D3DCCD1}">
              <a14:hiddenFill xmlns:a14="http://schemas.microsoft.com/office/drawing/2010/main">
                <a:solidFill>
                  <a:schemeClr val="accent1"/>
                </a:solidFill>
              </a14:hiddenFill>
            </a:ext>
          </a:extLst>
        </p:spPr>
      </p:pic>
      <p:cxnSp>
        <p:nvCxnSpPr>
          <p:cNvPr id="4" name="直接箭头连接符 3"/>
          <p:cNvCxnSpPr/>
          <p:nvPr/>
        </p:nvCxnSpPr>
        <p:spPr>
          <a:xfrm>
            <a:off x="5333038" y="5733256"/>
            <a:ext cx="432048"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1698122"/>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7.</a:t>
            </a:r>
            <a:r>
              <a:rPr lang="zh-CN" altLang="en-US" dirty="0" smtClean="0"/>
              <a:t>客户资料</a:t>
            </a:r>
            <a:endParaRPr lang="zh-CN" altLang="en-US" dirty="0"/>
          </a:p>
        </p:txBody>
      </p:sp>
      <p:sp>
        <p:nvSpPr>
          <p:cNvPr id="19459" name="Rectangle 3"/>
          <p:cNvSpPr>
            <a:spLocks noGrp="1" noChangeArrowheads="1"/>
          </p:cNvSpPr>
          <p:nvPr>
            <p:ph type="body" idx="1"/>
          </p:nvPr>
        </p:nvSpPr>
        <p:spPr>
          <a:xfrm>
            <a:off x="899592" y="1484784"/>
            <a:ext cx="7344816" cy="4680520"/>
          </a:xfrm>
        </p:spPr>
        <p:txBody>
          <a:bodyPr/>
          <a:lstStyle/>
          <a:p>
            <a:pPr marL="0" indent="0">
              <a:buNone/>
            </a:pPr>
            <a:r>
              <a:rPr lang="zh-CN" altLang="en-US" sz="2000" dirty="0" smtClean="0">
                <a:latin typeface="+mn-ea"/>
              </a:rPr>
              <a:t>客维通提供了完善的资料关联功能，也就是说</a:t>
            </a:r>
            <a:r>
              <a:rPr lang="en-US" altLang="zh-CN" sz="2000" dirty="0" smtClean="0">
                <a:latin typeface="+mn-ea"/>
              </a:rPr>
              <a:t>,</a:t>
            </a:r>
            <a:r>
              <a:rPr lang="zh-CN" altLang="en-US" sz="2000" dirty="0" smtClean="0">
                <a:latin typeface="+mn-ea"/>
              </a:rPr>
              <a:t>在某个通讯录中添加相关资料后可自动关联此联系人</a:t>
            </a:r>
            <a:r>
              <a:rPr lang="en-US" altLang="zh-CN" sz="2000" dirty="0" smtClean="0">
                <a:latin typeface="+mn-ea"/>
              </a:rPr>
              <a:t>(</a:t>
            </a:r>
            <a:r>
              <a:rPr lang="zh-CN" altLang="en-US" sz="2000" dirty="0" smtClean="0">
                <a:latin typeface="+mn-ea"/>
              </a:rPr>
              <a:t>通讯录</a:t>
            </a:r>
            <a:r>
              <a:rPr lang="en-US" altLang="zh-CN" sz="2000" dirty="0" smtClean="0">
                <a:latin typeface="+mn-ea"/>
              </a:rPr>
              <a:t>),</a:t>
            </a:r>
            <a:r>
              <a:rPr lang="zh-CN" altLang="en-US" sz="2000" dirty="0" smtClean="0">
                <a:latin typeface="+mn-ea"/>
              </a:rPr>
              <a:t>查找十分的方便。</a:t>
            </a:r>
            <a:endParaRPr lang="en-US" altLang="zh-CN" sz="2000" dirty="0" smtClean="0">
              <a:latin typeface="+mn-ea"/>
            </a:endParaRPr>
          </a:p>
          <a:p>
            <a:pPr marL="0" indent="0">
              <a:buNone/>
            </a:pPr>
            <a:endParaRPr lang="en-US" altLang="zh-CN" sz="800" dirty="0" smtClean="0">
              <a:latin typeface="+mn-ea"/>
            </a:endParaRPr>
          </a:p>
          <a:p>
            <a:pPr marL="0" indent="0">
              <a:buNone/>
            </a:pPr>
            <a:r>
              <a:rPr lang="en-US" altLang="zh-CN" sz="1600" dirty="0" smtClean="0">
                <a:latin typeface="+mn-ea"/>
              </a:rPr>
              <a:t>7.1 </a:t>
            </a:r>
            <a:r>
              <a:rPr lang="zh-CN" altLang="en-US" sz="1600" dirty="0" smtClean="0">
                <a:latin typeface="+mn-ea"/>
              </a:rPr>
              <a:t>打开通讯录</a:t>
            </a:r>
            <a:endParaRPr lang="en-US" altLang="zh-CN" sz="1600" dirty="0" smtClean="0">
              <a:latin typeface="+mn-ea"/>
            </a:endParaRPr>
          </a:p>
          <a:p>
            <a:pPr marL="0" indent="0">
              <a:buNone/>
            </a:pPr>
            <a:r>
              <a:rPr lang="zh-CN" altLang="en-US" sz="1600" dirty="0" smtClean="0">
                <a:latin typeface="+mn-ea"/>
              </a:rPr>
              <a:t>使用第</a:t>
            </a:r>
            <a:r>
              <a:rPr lang="en-US" altLang="zh-CN" sz="1600" dirty="0" smtClean="0">
                <a:latin typeface="+mn-ea"/>
              </a:rPr>
              <a:t>1</a:t>
            </a:r>
            <a:r>
              <a:rPr lang="zh-CN" altLang="en-US" sz="1600" dirty="0" smtClean="0">
                <a:latin typeface="+mn-ea"/>
              </a:rPr>
              <a:t>项的查看通讯录的方法打开某个客户的通讯录</a:t>
            </a:r>
            <a:r>
              <a:rPr lang="zh-CN" altLang="en-US" sz="1600" dirty="0" smtClean="0">
                <a:latin typeface="+mn-ea"/>
              </a:rPr>
              <a:t>，页面最下方有</a:t>
            </a:r>
            <a:r>
              <a:rPr lang="zh-CN" altLang="en-US" sz="1600" dirty="0" smtClean="0">
                <a:latin typeface="+mn-ea"/>
              </a:rPr>
              <a:t>如下菜单：</a:t>
            </a:r>
            <a:endParaRPr lang="en-US" altLang="zh-CN" sz="1600" dirty="0" smtClean="0">
              <a:latin typeface="+mn-ea"/>
            </a:endParaRPr>
          </a:p>
          <a:p>
            <a:pPr marL="0" indent="0">
              <a:buNone/>
            </a:pPr>
            <a:endParaRPr lang="en-US" altLang="zh-CN" sz="1600" dirty="0" smtClean="0">
              <a:latin typeface="+mn-ea"/>
            </a:endParaRPr>
          </a:p>
          <a:p>
            <a:pPr marL="0" indent="0">
              <a:buNone/>
            </a:pPr>
            <a:r>
              <a:rPr lang="en-US" altLang="zh-CN" sz="1600" dirty="0" smtClean="0">
                <a:latin typeface="+mn-ea"/>
              </a:rPr>
              <a:t>7.2 </a:t>
            </a:r>
            <a:r>
              <a:rPr lang="zh-CN" altLang="en-US" sz="1600" dirty="0" smtClean="0">
                <a:latin typeface="+mn-ea"/>
              </a:rPr>
              <a:t>添加资料</a:t>
            </a:r>
            <a:endParaRPr lang="en-US" altLang="zh-CN" sz="1600" dirty="0" smtClean="0">
              <a:latin typeface="+mn-ea"/>
            </a:endParaRPr>
          </a:p>
          <a:p>
            <a:pPr marL="0" indent="0">
              <a:buNone/>
            </a:pPr>
            <a:r>
              <a:rPr lang="zh-CN" altLang="en-US" sz="1600" dirty="0" smtClean="0">
                <a:latin typeface="+mn-ea"/>
              </a:rPr>
              <a:t>点击“添加更多资料”，输入相关资料，保存，资料会自动关联此通讯录。</a:t>
            </a:r>
            <a:endParaRPr lang="en-US" altLang="zh-CN" sz="1600" dirty="0" smtClean="0">
              <a:latin typeface="+mn-ea"/>
            </a:endParaRPr>
          </a:p>
          <a:p>
            <a:pPr marL="0" indent="0">
              <a:buNone/>
            </a:pPr>
            <a:r>
              <a:rPr lang="en-US" altLang="zh-CN" sz="1600" dirty="0" smtClean="0">
                <a:latin typeface="+mn-ea"/>
              </a:rPr>
              <a:t>7.3 </a:t>
            </a:r>
            <a:r>
              <a:rPr lang="zh-CN" altLang="en-US" sz="1600" dirty="0" smtClean="0">
                <a:latin typeface="+mn-ea"/>
              </a:rPr>
              <a:t>查看资料</a:t>
            </a:r>
            <a:endParaRPr lang="en-US" altLang="zh-CN" sz="1600" dirty="0">
              <a:latin typeface="+mn-ea"/>
            </a:endParaRPr>
          </a:p>
          <a:p>
            <a:pPr marL="0" indent="0">
              <a:buNone/>
            </a:pPr>
            <a:r>
              <a:rPr lang="zh-CN" altLang="en-US" sz="1600" dirty="0">
                <a:latin typeface="+mn-ea"/>
              </a:rPr>
              <a:t>点击</a:t>
            </a:r>
            <a:r>
              <a:rPr lang="zh-CN" altLang="en-US" sz="1600" dirty="0" smtClean="0">
                <a:latin typeface="+mn-ea"/>
              </a:rPr>
              <a:t>“查看相关资料”，会打开此客户的所关联的资料列表，点击即可查看详情。</a:t>
            </a:r>
            <a:endParaRPr lang="en-US" altLang="zh-CN" sz="1600" dirty="0" smtClean="0">
              <a:latin typeface="+mn-ea"/>
            </a:endParaRPr>
          </a:p>
          <a:p>
            <a:pPr marL="0" indent="0">
              <a:buNone/>
            </a:pPr>
            <a:endParaRPr lang="en-US" altLang="zh-CN" sz="800" dirty="0">
              <a:latin typeface="+mn-ea"/>
            </a:endParaRPr>
          </a:p>
          <a:p>
            <a:pPr marL="0" indent="0">
              <a:buNone/>
            </a:pPr>
            <a:r>
              <a:rPr lang="zh-CN" altLang="en-US" sz="1200" dirty="0" smtClean="0">
                <a:latin typeface="+mn-ea"/>
              </a:rPr>
              <a:t>温馨</a:t>
            </a:r>
            <a:r>
              <a:rPr lang="zh-CN" altLang="en-US" sz="1200" dirty="0">
                <a:latin typeface="+mn-ea"/>
              </a:rPr>
              <a:t>提示：</a:t>
            </a:r>
            <a:endParaRPr lang="en-US" altLang="zh-CN" sz="1200" dirty="0">
              <a:latin typeface="+mn-ea"/>
            </a:endParaRPr>
          </a:p>
          <a:p>
            <a:pPr marL="0" indent="0">
              <a:buNone/>
            </a:pPr>
            <a:r>
              <a:rPr lang="en-US" altLang="zh-CN" sz="1200" dirty="0">
                <a:latin typeface="+mn-ea"/>
              </a:rPr>
              <a:t>1</a:t>
            </a:r>
            <a:r>
              <a:rPr lang="zh-CN" altLang="en-US" sz="1200" dirty="0" smtClean="0">
                <a:latin typeface="+mn-ea"/>
              </a:rPr>
              <a:t>）关联资料可任意添加，无任何限制。另外，在通讯录或资料中所添加的评论等备注信息，也会关联。</a:t>
            </a:r>
            <a:endParaRPr lang="en-US" altLang="zh-CN" sz="1200" dirty="0">
              <a:latin typeface="+mn-ea"/>
            </a:endParaRPr>
          </a:p>
          <a:p>
            <a:pPr marL="0" indent="0">
              <a:buNone/>
            </a:pPr>
            <a:r>
              <a:rPr lang="en-US" altLang="zh-CN" sz="1200" dirty="0">
                <a:latin typeface="+mn-ea"/>
              </a:rPr>
              <a:t>2</a:t>
            </a:r>
            <a:r>
              <a:rPr lang="zh-CN" altLang="en-US" sz="1200" dirty="0" smtClean="0">
                <a:latin typeface="+mn-ea"/>
              </a:rPr>
              <a:t>）此客户的已发送邮件或短信也会自动关联，为您查找资料提供了方便。</a:t>
            </a:r>
            <a:endParaRPr lang="en-US" altLang="zh-CN" sz="1200" dirty="0">
              <a:latin typeface="+mn-ea"/>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3114105"/>
            <a:ext cx="5219700" cy="3869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54807295"/>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99592" y="1268760"/>
            <a:ext cx="7344816" cy="3886200"/>
          </a:xfrm>
        </p:spPr>
        <p:txBody>
          <a:bodyPr/>
          <a:lstStyle/>
          <a:p>
            <a:pPr marL="0" indent="0" algn="ctr">
              <a:buNone/>
            </a:pPr>
            <a:endParaRPr lang="en-US" altLang="zh-CN" sz="800" dirty="0" smtClean="0">
              <a:solidFill>
                <a:srgbClr val="FF0000"/>
              </a:solidFill>
              <a:latin typeface="+mj-lt"/>
            </a:endParaRPr>
          </a:p>
          <a:p>
            <a:pPr marL="0" indent="0" algn="ctr">
              <a:buNone/>
            </a:pPr>
            <a:r>
              <a:rPr lang="en-US" altLang="zh-CN" sz="6000" dirty="0" smtClean="0">
                <a:solidFill>
                  <a:srgbClr val="FF0000"/>
                </a:solidFill>
                <a:latin typeface="+mj-lt"/>
              </a:rPr>
              <a:t>PART 6</a:t>
            </a:r>
          </a:p>
          <a:p>
            <a:pPr marL="0" indent="0" algn="ctr">
              <a:buNone/>
            </a:pPr>
            <a:r>
              <a:rPr lang="zh-CN" altLang="en-US" sz="6000" dirty="0" smtClean="0">
                <a:solidFill>
                  <a:srgbClr val="FF0000"/>
                </a:solidFill>
                <a:latin typeface="+mj-lt"/>
              </a:rPr>
              <a:t>日程与提醒</a:t>
            </a:r>
            <a:r>
              <a:rPr lang="en-US" altLang="zh-CN" sz="6000" dirty="0">
                <a:solidFill>
                  <a:srgbClr val="FF0000"/>
                </a:solidFill>
                <a:latin typeface="+mj-lt"/>
              </a:rPr>
              <a:t/>
            </a:r>
            <a:br>
              <a:rPr lang="en-US" altLang="zh-CN" sz="6000" dirty="0">
                <a:solidFill>
                  <a:srgbClr val="FF0000"/>
                </a:solidFill>
                <a:latin typeface="+mj-lt"/>
              </a:rPr>
            </a:br>
            <a:r>
              <a:rPr lang="en-US" altLang="zh-CN" sz="4400" dirty="0">
                <a:solidFill>
                  <a:srgbClr val="FF0000"/>
                </a:solidFill>
                <a:latin typeface="+mj-lt"/>
              </a:rPr>
              <a:t>REMINDERS AND CALENDAR</a:t>
            </a:r>
            <a:endParaRPr lang="zh-CN" altLang="en-US" sz="4400" dirty="0">
              <a:solidFill>
                <a:srgbClr val="FF0000"/>
              </a:solidFill>
              <a:latin typeface="+mj-lt"/>
            </a:endParaRPr>
          </a:p>
        </p:txBody>
      </p:sp>
    </p:spTree>
    <p:extLst>
      <p:ext uri="{BB962C8B-B14F-4D97-AF65-F5344CB8AC3E}">
        <p14:creationId xmlns:p14="http://schemas.microsoft.com/office/powerpoint/2010/main" val="1020734734"/>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1.</a:t>
            </a:r>
            <a:r>
              <a:rPr lang="zh-CN" altLang="en-US" dirty="0"/>
              <a:t>添加</a:t>
            </a:r>
            <a:r>
              <a:rPr lang="zh-CN" altLang="en-US" dirty="0" smtClean="0"/>
              <a:t>提醒</a:t>
            </a:r>
            <a:endParaRPr lang="zh-CN" altLang="en-US" dirty="0"/>
          </a:p>
        </p:txBody>
      </p:sp>
      <p:sp>
        <p:nvSpPr>
          <p:cNvPr id="19459" name="Rectangle 3"/>
          <p:cNvSpPr>
            <a:spLocks noGrp="1" noChangeArrowheads="1"/>
          </p:cNvSpPr>
          <p:nvPr>
            <p:ph type="body" idx="1"/>
          </p:nvPr>
        </p:nvSpPr>
        <p:spPr>
          <a:xfrm>
            <a:off x="899592" y="1700808"/>
            <a:ext cx="7344816" cy="4896544"/>
          </a:xfrm>
        </p:spPr>
        <p:txBody>
          <a:bodyPr/>
          <a:lstStyle/>
          <a:p>
            <a:pPr marL="0" indent="0">
              <a:buNone/>
            </a:pPr>
            <a:r>
              <a:rPr lang="zh-CN" altLang="en-US" sz="2000" dirty="0">
                <a:latin typeface="+mn-ea"/>
              </a:rPr>
              <a:t>点击左侧栏记事与提醒部分的“添加提醒”，</a:t>
            </a:r>
            <a:r>
              <a:rPr lang="zh-CN" altLang="en-US" sz="2000" dirty="0" smtClean="0">
                <a:latin typeface="+mn-ea"/>
              </a:rPr>
              <a:t>打开添加页面。</a:t>
            </a:r>
            <a:endParaRPr lang="en-US" altLang="zh-CN" sz="2000" dirty="0" smtClean="0">
              <a:latin typeface="+mn-ea"/>
            </a:endParaRPr>
          </a:p>
          <a:p>
            <a:pPr marL="0" indent="0">
              <a:buNone/>
            </a:pPr>
            <a:endParaRPr lang="en-US" altLang="zh-CN" sz="2000" dirty="0" smtClean="0">
              <a:latin typeface="+mn-ea"/>
            </a:endParaRPr>
          </a:p>
          <a:p>
            <a:pPr marL="0" indent="0">
              <a:buNone/>
            </a:pPr>
            <a:r>
              <a:rPr lang="en-US" altLang="zh-CN" sz="1800" dirty="0">
                <a:latin typeface="+mn-ea"/>
              </a:rPr>
              <a:t>1</a:t>
            </a:r>
            <a:r>
              <a:rPr lang="en-US" altLang="zh-CN" sz="1800" dirty="0" smtClean="0">
                <a:latin typeface="+mn-ea"/>
              </a:rPr>
              <a:t>.1 </a:t>
            </a:r>
            <a:r>
              <a:rPr lang="zh-CN" altLang="en-US" sz="1800" dirty="0" smtClean="0">
                <a:latin typeface="+mn-ea"/>
              </a:rPr>
              <a:t>输入标题、标签和内容等等。</a:t>
            </a:r>
            <a:endParaRPr lang="en-US" altLang="zh-CN" sz="1800" dirty="0" smtClean="0">
              <a:latin typeface="+mn-ea"/>
            </a:endParaRPr>
          </a:p>
          <a:p>
            <a:pPr marL="0" indent="0">
              <a:buNone/>
            </a:pPr>
            <a:r>
              <a:rPr lang="zh-CN" altLang="en-US" sz="1800" dirty="0" smtClean="0">
                <a:latin typeface="+mn-ea"/>
              </a:rPr>
              <a:t>实际上就是创建一篇文章，大家都会，没有什么可说的。</a:t>
            </a:r>
            <a:endParaRPr lang="en-US" altLang="zh-CN" sz="1800" dirty="0" smtClean="0">
              <a:latin typeface="+mn-ea"/>
            </a:endParaRPr>
          </a:p>
          <a:p>
            <a:pPr marL="0" indent="0">
              <a:buNone/>
            </a:pPr>
            <a:r>
              <a:rPr lang="en-US" altLang="zh-CN" sz="1800" dirty="0" smtClean="0">
                <a:latin typeface="+mn-ea"/>
              </a:rPr>
              <a:t>1.2 </a:t>
            </a:r>
            <a:r>
              <a:rPr lang="zh-CN" altLang="en-US" sz="1800" dirty="0" smtClean="0">
                <a:latin typeface="+mn-ea"/>
              </a:rPr>
              <a:t>设置提醒</a:t>
            </a:r>
            <a:endParaRPr lang="en-US" altLang="zh-CN" sz="1800" dirty="0" smtClean="0">
              <a:latin typeface="+mn-ea"/>
            </a:endParaRPr>
          </a:p>
          <a:p>
            <a:pPr marL="0" indent="0">
              <a:buNone/>
            </a:pPr>
            <a:r>
              <a:rPr lang="zh-CN" altLang="en-US" sz="1800" dirty="0" smtClean="0">
                <a:latin typeface="+mn-ea"/>
              </a:rPr>
              <a:t>在提醒区块输入提醒用的收件邮箱</a:t>
            </a:r>
            <a:endParaRPr lang="en-US" altLang="zh-CN" sz="1800" dirty="0" smtClean="0">
              <a:latin typeface="+mn-ea"/>
            </a:endParaRPr>
          </a:p>
          <a:p>
            <a:pPr marL="0" indent="0">
              <a:buNone/>
            </a:pPr>
            <a:r>
              <a:rPr lang="zh-CN" altLang="en-US" sz="1800" dirty="0" smtClean="0">
                <a:latin typeface="+mn-ea"/>
              </a:rPr>
              <a:t>和提醒的具体时间。</a:t>
            </a:r>
            <a:endParaRPr lang="en-US" altLang="zh-CN" sz="1800" dirty="0" smtClean="0">
              <a:latin typeface="+mn-ea"/>
            </a:endParaRPr>
          </a:p>
          <a:p>
            <a:pPr marL="0" indent="0">
              <a:buNone/>
            </a:pPr>
            <a:r>
              <a:rPr lang="en-US" altLang="zh-CN" sz="1800" dirty="0" smtClean="0">
                <a:latin typeface="+mn-ea"/>
              </a:rPr>
              <a:t>1.3 </a:t>
            </a:r>
            <a:r>
              <a:rPr lang="zh-CN" altLang="en-US" sz="1800" dirty="0" smtClean="0">
                <a:latin typeface="+mn-ea"/>
              </a:rPr>
              <a:t>保存提醒</a:t>
            </a:r>
            <a:endParaRPr lang="en-US" altLang="zh-CN" sz="1800" dirty="0">
              <a:latin typeface="+mn-ea"/>
            </a:endParaRPr>
          </a:p>
          <a:p>
            <a:pPr marL="0" indent="0">
              <a:buNone/>
            </a:pPr>
            <a:r>
              <a:rPr lang="zh-CN" altLang="en-US" sz="1800" dirty="0" smtClean="0">
                <a:latin typeface="+mn-ea"/>
              </a:rPr>
              <a:t>保存，到指定时间后软件会</a:t>
            </a:r>
            <a:r>
              <a:rPr lang="zh-CN" altLang="en-US" sz="1800" dirty="0">
                <a:latin typeface="+mn-ea"/>
              </a:rPr>
              <a:t>给您</a:t>
            </a:r>
            <a:r>
              <a:rPr lang="zh-CN" altLang="en-US" sz="1800" dirty="0" smtClean="0">
                <a:latin typeface="+mn-ea"/>
              </a:rPr>
              <a:t>发</a:t>
            </a:r>
            <a:endParaRPr lang="en-US" altLang="zh-CN" sz="1800" dirty="0" smtClean="0">
              <a:latin typeface="+mn-ea"/>
            </a:endParaRPr>
          </a:p>
          <a:p>
            <a:pPr marL="0" indent="0">
              <a:buNone/>
            </a:pPr>
            <a:r>
              <a:rPr lang="zh-CN" altLang="en-US" sz="1800" dirty="0" smtClean="0">
                <a:latin typeface="+mn-ea"/>
              </a:rPr>
              <a:t>送</a:t>
            </a:r>
            <a:r>
              <a:rPr lang="zh-CN" altLang="en-US" sz="1800" dirty="0">
                <a:latin typeface="+mn-ea"/>
              </a:rPr>
              <a:t>提醒</a:t>
            </a:r>
            <a:r>
              <a:rPr lang="zh-CN" altLang="en-US" sz="1800" dirty="0" smtClean="0">
                <a:latin typeface="+mn-ea"/>
              </a:rPr>
              <a:t>邮件（</a:t>
            </a:r>
            <a:r>
              <a:rPr lang="zh-CN" altLang="en-US" sz="1800" dirty="0">
                <a:latin typeface="+mn-ea"/>
              </a:rPr>
              <a:t>可以使用手机</a:t>
            </a:r>
            <a:r>
              <a:rPr lang="zh-CN" altLang="en-US" sz="1800" dirty="0" smtClean="0">
                <a:latin typeface="+mn-ea"/>
              </a:rPr>
              <a:t>接收此邮件</a:t>
            </a:r>
            <a:r>
              <a:rPr lang="zh-CN" altLang="en-US" sz="1800" dirty="0">
                <a:latin typeface="+mn-ea"/>
              </a:rPr>
              <a:t>）。</a:t>
            </a:r>
            <a:endParaRPr lang="en-US" altLang="zh-CN" sz="1800" dirty="0">
              <a:latin typeface="+mn-ea"/>
            </a:endParaRPr>
          </a:p>
          <a:p>
            <a:pPr marL="0" indent="0">
              <a:buNone/>
            </a:pPr>
            <a:endParaRPr lang="en-US" altLang="zh-CN" sz="1200" dirty="0" smtClean="0">
              <a:latin typeface="+mn-ea"/>
            </a:endParaRPr>
          </a:p>
          <a:p>
            <a:pPr marL="0" indent="0">
              <a:buNone/>
            </a:pPr>
            <a:r>
              <a:rPr lang="zh-CN" altLang="en-US" sz="1600" dirty="0" smtClean="0">
                <a:latin typeface="+mn-ea"/>
              </a:rPr>
              <a:t>温馨提示：必须先设置好</a:t>
            </a:r>
            <a:r>
              <a:rPr lang="en-US" altLang="zh-CN" sz="1600" dirty="0" smtClean="0">
                <a:latin typeface="+mn-ea"/>
              </a:rPr>
              <a:t>SMTP</a:t>
            </a:r>
            <a:r>
              <a:rPr lang="zh-CN" altLang="en-US" sz="1600" dirty="0" smtClean="0">
                <a:latin typeface="+mn-ea"/>
              </a:rPr>
              <a:t>发件箱，才能发送提醒邮件。</a:t>
            </a:r>
            <a:endParaRPr lang="en-US" altLang="zh-CN" sz="1600" dirty="0">
              <a:latin typeface="+mn-ea"/>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4008" y="3501008"/>
            <a:ext cx="3528392" cy="1872208"/>
          </a:xfrm>
          <a:prstGeom prst="rect">
            <a:avLst/>
          </a:prstGeom>
          <a:noFill/>
          <a:ln w="9525">
            <a:solidFill>
              <a:schemeClr val="bg2"/>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309764001"/>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2.</a:t>
            </a:r>
            <a:r>
              <a:rPr lang="zh-CN" altLang="en-US" dirty="0"/>
              <a:t>记事备忘</a:t>
            </a:r>
          </a:p>
        </p:txBody>
      </p:sp>
      <p:sp>
        <p:nvSpPr>
          <p:cNvPr id="19459" name="Rectangle 3"/>
          <p:cNvSpPr>
            <a:spLocks noGrp="1" noChangeArrowheads="1"/>
          </p:cNvSpPr>
          <p:nvPr>
            <p:ph type="body" idx="1"/>
          </p:nvPr>
        </p:nvSpPr>
        <p:spPr>
          <a:xfrm>
            <a:off x="1187624" y="1772816"/>
            <a:ext cx="6840760" cy="4536504"/>
          </a:xfrm>
        </p:spPr>
        <p:txBody>
          <a:bodyPr/>
          <a:lstStyle/>
          <a:p>
            <a:pPr marL="0" indent="0">
              <a:buNone/>
            </a:pPr>
            <a:r>
              <a:rPr lang="zh-CN" altLang="en-US" sz="2000" dirty="0">
                <a:latin typeface="+mn-ea"/>
              </a:rPr>
              <a:t>点击左侧栏记事与提醒部分的“记事备忘”，</a:t>
            </a:r>
            <a:r>
              <a:rPr lang="zh-CN" altLang="en-US" sz="2000" dirty="0" smtClean="0">
                <a:latin typeface="+mn-ea"/>
              </a:rPr>
              <a:t>打开添加页面。</a:t>
            </a:r>
            <a:endParaRPr lang="en-US" altLang="zh-CN" sz="2000" dirty="0" smtClean="0">
              <a:latin typeface="+mn-ea"/>
            </a:endParaRPr>
          </a:p>
          <a:p>
            <a:pPr marL="0" indent="0">
              <a:buNone/>
            </a:pPr>
            <a:endParaRPr lang="en-US" altLang="zh-CN" sz="2000" dirty="0" smtClean="0">
              <a:latin typeface="+mn-ea"/>
            </a:endParaRPr>
          </a:p>
          <a:p>
            <a:pPr marL="0" indent="0">
              <a:buNone/>
            </a:pPr>
            <a:r>
              <a:rPr lang="en-US" altLang="zh-CN" sz="1800" dirty="0" smtClean="0">
                <a:latin typeface="+mn-ea"/>
              </a:rPr>
              <a:t>2.1 </a:t>
            </a:r>
            <a:r>
              <a:rPr lang="zh-CN" altLang="en-US" sz="1800" dirty="0" smtClean="0">
                <a:latin typeface="+mn-ea"/>
              </a:rPr>
              <a:t>输入标题、标签和内容等等。</a:t>
            </a:r>
            <a:endParaRPr lang="en-US" altLang="zh-CN" sz="1800" dirty="0" smtClean="0">
              <a:latin typeface="+mn-ea"/>
            </a:endParaRPr>
          </a:p>
          <a:p>
            <a:pPr marL="0" indent="0">
              <a:buNone/>
            </a:pPr>
            <a:r>
              <a:rPr lang="zh-CN" altLang="en-US" sz="1800" dirty="0" smtClean="0">
                <a:latin typeface="+mn-ea"/>
              </a:rPr>
              <a:t>实际上就是创建一篇文章，没有什么可说的。</a:t>
            </a:r>
            <a:endParaRPr lang="en-US" altLang="zh-CN" sz="1800" dirty="0" smtClean="0">
              <a:latin typeface="+mn-ea"/>
            </a:endParaRPr>
          </a:p>
          <a:p>
            <a:pPr marL="0" indent="0">
              <a:buNone/>
            </a:pPr>
            <a:r>
              <a:rPr lang="en-US" altLang="zh-CN" sz="1800" dirty="0" smtClean="0">
                <a:latin typeface="+mn-ea"/>
              </a:rPr>
              <a:t>2.2 </a:t>
            </a:r>
            <a:r>
              <a:rPr lang="zh-CN" altLang="en-US" sz="1800" dirty="0" smtClean="0">
                <a:latin typeface="+mn-ea"/>
              </a:rPr>
              <a:t>保存记事。</a:t>
            </a:r>
            <a:endParaRPr lang="en-US" altLang="zh-CN" sz="1800" dirty="0" smtClean="0">
              <a:latin typeface="+mn-ea"/>
            </a:endParaRPr>
          </a:p>
          <a:p>
            <a:pPr marL="0" indent="0">
              <a:buNone/>
            </a:pPr>
            <a:endParaRPr lang="en-US" altLang="zh-CN" sz="1800" dirty="0">
              <a:latin typeface="+mn-ea"/>
            </a:endParaRPr>
          </a:p>
          <a:p>
            <a:pPr marL="0" indent="0">
              <a:buNone/>
            </a:pPr>
            <a:r>
              <a:rPr lang="zh-CN" altLang="en-US" sz="1600" dirty="0" smtClean="0">
                <a:latin typeface="+mn-ea"/>
              </a:rPr>
              <a:t>温馨提示：</a:t>
            </a:r>
            <a:endParaRPr lang="en-US" altLang="zh-CN" sz="1600" dirty="0" smtClean="0">
              <a:latin typeface="+mn-ea"/>
            </a:endParaRPr>
          </a:p>
          <a:p>
            <a:pPr marL="0" indent="0">
              <a:buNone/>
            </a:pPr>
            <a:r>
              <a:rPr lang="zh-CN" altLang="en-US" sz="1600" dirty="0" smtClean="0">
                <a:latin typeface="+mn-ea"/>
              </a:rPr>
              <a:t>创建“提醒”会自动发送提醒邮件，而创建“记事”不会发送提醒邮件。</a:t>
            </a:r>
            <a:endParaRPr lang="en-US" altLang="zh-CN" sz="1600" dirty="0">
              <a:latin typeface="+mn-ea"/>
            </a:endParaRPr>
          </a:p>
          <a:p>
            <a:pPr marL="0" indent="0">
              <a:buNone/>
            </a:pPr>
            <a:endParaRPr lang="en-US" altLang="zh-CN" sz="1800" dirty="0">
              <a:latin typeface="+mn-ea"/>
            </a:endParaRPr>
          </a:p>
        </p:txBody>
      </p:sp>
    </p:spTree>
    <p:extLst>
      <p:ext uri="{BB962C8B-B14F-4D97-AF65-F5344CB8AC3E}">
        <p14:creationId xmlns:p14="http://schemas.microsoft.com/office/powerpoint/2010/main" val="1918632790"/>
      </p:ext>
    </p:extLst>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3.</a:t>
            </a:r>
            <a:r>
              <a:rPr lang="zh-CN" altLang="en-US" dirty="0" smtClean="0"/>
              <a:t>查看日程</a:t>
            </a:r>
            <a:endParaRPr lang="zh-CN" altLang="en-US" dirty="0"/>
          </a:p>
        </p:txBody>
      </p:sp>
      <p:sp>
        <p:nvSpPr>
          <p:cNvPr id="19459" name="Rectangle 3"/>
          <p:cNvSpPr>
            <a:spLocks noGrp="1" noChangeArrowheads="1"/>
          </p:cNvSpPr>
          <p:nvPr>
            <p:ph type="body" idx="1"/>
          </p:nvPr>
        </p:nvSpPr>
        <p:spPr>
          <a:xfrm>
            <a:off x="899592" y="1772816"/>
            <a:ext cx="7416824" cy="4536504"/>
          </a:xfrm>
        </p:spPr>
        <p:txBody>
          <a:bodyPr/>
          <a:lstStyle/>
          <a:p>
            <a:pPr marL="0" indent="0">
              <a:buNone/>
            </a:pPr>
            <a:r>
              <a:rPr lang="zh-CN" altLang="en-US" sz="2000" dirty="0">
                <a:latin typeface="+mn-ea"/>
              </a:rPr>
              <a:t>点击左侧栏记事与提醒部分的“日历方式查看”，</a:t>
            </a:r>
            <a:r>
              <a:rPr lang="zh-CN" altLang="en-US" sz="2000" dirty="0" smtClean="0">
                <a:latin typeface="+mn-ea"/>
              </a:rPr>
              <a:t>打开日历。</a:t>
            </a:r>
            <a:endParaRPr lang="en-US" altLang="zh-CN" sz="2000" dirty="0" smtClean="0">
              <a:latin typeface="+mn-ea"/>
            </a:endParaRPr>
          </a:p>
          <a:p>
            <a:pPr marL="0" indent="0">
              <a:buNone/>
            </a:pPr>
            <a:endParaRPr lang="en-US" altLang="zh-CN" sz="2000" dirty="0" smtClean="0">
              <a:latin typeface="+mn-ea"/>
            </a:endParaRPr>
          </a:p>
          <a:p>
            <a:pPr marL="0" indent="0">
              <a:buNone/>
            </a:pPr>
            <a:r>
              <a:rPr lang="en-US" altLang="zh-CN" sz="1800" dirty="0" smtClean="0">
                <a:latin typeface="+mn-ea"/>
              </a:rPr>
              <a:t>3.1 </a:t>
            </a:r>
            <a:r>
              <a:rPr lang="zh-CN" altLang="en-US" sz="1800" dirty="0" smtClean="0">
                <a:latin typeface="+mn-ea"/>
              </a:rPr>
              <a:t>查看</a:t>
            </a:r>
            <a:endParaRPr lang="en-US" altLang="zh-CN" sz="1800" dirty="0" smtClean="0">
              <a:latin typeface="+mn-ea"/>
            </a:endParaRPr>
          </a:p>
          <a:p>
            <a:pPr marL="0" indent="0">
              <a:buNone/>
            </a:pPr>
            <a:r>
              <a:rPr lang="zh-CN" altLang="en-US" sz="1800" dirty="0">
                <a:latin typeface="+mn-ea"/>
              </a:rPr>
              <a:t>点击日历中的日程可</a:t>
            </a:r>
            <a:r>
              <a:rPr lang="zh-CN" altLang="en-US" sz="1800" dirty="0" smtClean="0">
                <a:latin typeface="+mn-ea"/>
              </a:rPr>
              <a:t>查看详情。</a:t>
            </a:r>
            <a:endParaRPr lang="en-US" altLang="zh-CN" sz="1800" dirty="0" smtClean="0">
              <a:latin typeface="+mn-ea"/>
            </a:endParaRPr>
          </a:p>
          <a:p>
            <a:pPr marL="0" indent="0">
              <a:buNone/>
            </a:pPr>
            <a:r>
              <a:rPr lang="en-US" altLang="zh-CN" sz="1800" dirty="0" smtClean="0">
                <a:latin typeface="+mn-ea"/>
              </a:rPr>
              <a:t>3.2 </a:t>
            </a:r>
            <a:r>
              <a:rPr lang="zh-CN" altLang="en-US" sz="1800" dirty="0" smtClean="0">
                <a:latin typeface="+mn-ea"/>
              </a:rPr>
              <a:t>日程选择</a:t>
            </a:r>
            <a:endParaRPr lang="en-US" altLang="zh-CN" sz="1800" dirty="0" smtClean="0">
              <a:latin typeface="+mn-ea"/>
            </a:endParaRPr>
          </a:p>
          <a:p>
            <a:pPr marL="0" indent="0">
              <a:buNone/>
            </a:pPr>
            <a:r>
              <a:rPr lang="zh-CN" altLang="en-US" sz="1800" dirty="0" smtClean="0">
                <a:latin typeface="+mn-ea"/>
              </a:rPr>
              <a:t>可以以年、月、周、日的方式进行</a:t>
            </a:r>
            <a:endParaRPr lang="en-US" altLang="zh-CN" sz="1800" dirty="0" smtClean="0">
              <a:latin typeface="+mn-ea"/>
            </a:endParaRPr>
          </a:p>
          <a:p>
            <a:pPr marL="0" indent="0">
              <a:buNone/>
            </a:pPr>
            <a:r>
              <a:rPr lang="zh-CN" altLang="en-US" sz="1800" dirty="0" smtClean="0">
                <a:latin typeface="+mn-ea"/>
              </a:rPr>
              <a:t>日程查看，十分的明了。</a:t>
            </a:r>
            <a:endParaRPr lang="en-US" altLang="zh-CN" sz="1800" dirty="0" smtClean="0">
              <a:latin typeface="+mn-ea"/>
            </a:endParaRPr>
          </a:p>
          <a:p>
            <a:pPr marL="0" indent="0">
              <a:buNone/>
            </a:pPr>
            <a:endParaRPr lang="en-US" altLang="zh-CN" sz="1800" dirty="0">
              <a:latin typeface="+mn-ea"/>
            </a:endParaRPr>
          </a:p>
          <a:p>
            <a:pPr marL="0" indent="0">
              <a:buNone/>
            </a:pPr>
            <a:r>
              <a:rPr lang="zh-CN" altLang="en-US" sz="1600" dirty="0" smtClean="0">
                <a:latin typeface="+mn-ea"/>
              </a:rPr>
              <a:t>温馨提示：</a:t>
            </a:r>
            <a:endParaRPr lang="en-US" altLang="zh-CN" sz="1600" dirty="0" smtClean="0">
              <a:latin typeface="+mn-ea"/>
            </a:endParaRPr>
          </a:p>
          <a:p>
            <a:pPr marL="0" indent="0">
              <a:buNone/>
            </a:pPr>
            <a:r>
              <a:rPr lang="zh-CN" altLang="en-US" sz="1600" dirty="0">
                <a:latin typeface="+mn-ea"/>
              </a:rPr>
              <a:t>日历</a:t>
            </a:r>
            <a:r>
              <a:rPr lang="zh-CN" altLang="en-US" sz="1600" dirty="0" smtClean="0">
                <a:latin typeface="+mn-ea"/>
              </a:rPr>
              <a:t>上会自动显示您所添加的提醒和记事资料</a:t>
            </a:r>
            <a:r>
              <a:rPr lang="zh-CN" altLang="en-US" sz="1600" dirty="0">
                <a:latin typeface="+mn-ea"/>
              </a:rPr>
              <a:t>（非</a:t>
            </a:r>
            <a:r>
              <a:rPr lang="zh-CN" altLang="en-US" sz="1600" dirty="0" smtClean="0">
                <a:latin typeface="+mn-ea"/>
              </a:rPr>
              <a:t>提醒或非记事</a:t>
            </a:r>
            <a:r>
              <a:rPr lang="zh-CN" altLang="en-US" sz="1600" dirty="0">
                <a:latin typeface="+mn-ea"/>
              </a:rPr>
              <a:t>资料不会在日历上显示</a:t>
            </a:r>
            <a:r>
              <a:rPr lang="zh-CN" altLang="en-US" sz="1600" dirty="0" smtClean="0">
                <a:latin typeface="+mn-ea"/>
              </a:rPr>
              <a:t>），并自动对应日期。</a:t>
            </a:r>
            <a:endParaRPr lang="en-US" altLang="zh-CN" sz="1600" dirty="0">
              <a:latin typeface="+mn-ea"/>
            </a:endParaRPr>
          </a:p>
          <a:p>
            <a:pPr marL="0" indent="0">
              <a:buNone/>
            </a:pPr>
            <a:endParaRPr lang="en-US" altLang="zh-CN" sz="1800" dirty="0">
              <a:latin typeface="+mn-ea"/>
            </a:endParaRPr>
          </a:p>
        </p:txBody>
      </p:sp>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420888"/>
            <a:ext cx="3647694" cy="2906837"/>
          </a:xfrm>
          <a:prstGeom prst="rect">
            <a:avLst/>
          </a:prstGeom>
          <a:noFill/>
          <a:ln w="9525">
            <a:solidFill>
              <a:schemeClr val="bg2"/>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399189808"/>
      </p:ext>
    </p:extLst>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4.</a:t>
            </a:r>
            <a:r>
              <a:rPr lang="zh-CN" altLang="en-US" dirty="0" smtClean="0"/>
              <a:t>我的资料</a:t>
            </a:r>
            <a:endParaRPr lang="zh-CN" altLang="en-US" dirty="0"/>
          </a:p>
        </p:txBody>
      </p:sp>
      <p:sp>
        <p:nvSpPr>
          <p:cNvPr id="19459" name="Rectangle 3"/>
          <p:cNvSpPr>
            <a:spLocks noGrp="1" noChangeArrowheads="1"/>
          </p:cNvSpPr>
          <p:nvPr>
            <p:ph type="body" idx="1"/>
          </p:nvPr>
        </p:nvSpPr>
        <p:spPr>
          <a:xfrm>
            <a:off x="899592" y="1772816"/>
            <a:ext cx="7416824" cy="4536504"/>
          </a:xfrm>
        </p:spPr>
        <p:txBody>
          <a:bodyPr/>
          <a:lstStyle/>
          <a:p>
            <a:pPr marL="0" indent="0">
              <a:buNone/>
            </a:pPr>
            <a:r>
              <a:rPr lang="zh-CN" altLang="en-US" sz="2000" dirty="0">
                <a:latin typeface="+mn-ea"/>
              </a:rPr>
              <a:t>点击左侧栏记事与提醒部分的“我的资料”，</a:t>
            </a:r>
            <a:r>
              <a:rPr lang="zh-CN" altLang="en-US" sz="2000" dirty="0" smtClean="0">
                <a:latin typeface="+mn-ea"/>
              </a:rPr>
              <a:t>打开资料列表。</a:t>
            </a:r>
            <a:endParaRPr lang="en-US" altLang="zh-CN" sz="2000" dirty="0" smtClean="0">
              <a:latin typeface="+mn-ea"/>
            </a:endParaRPr>
          </a:p>
          <a:p>
            <a:pPr marL="0" indent="0">
              <a:buNone/>
            </a:pPr>
            <a:endParaRPr lang="en-US" altLang="zh-CN" sz="2000" dirty="0" smtClean="0">
              <a:latin typeface="+mn-ea"/>
            </a:endParaRPr>
          </a:p>
          <a:p>
            <a:pPr marL="0" indent="0">
              <a:buNone/>
            </a:pPr>
            <a:r>
              <a:rPr lang="en-US" altLang="zh-CN" sz="1800" dirty="0" smtClean="0">
                <a:latin typeface="+mn-ea"/>
              </a:rPr>
              <a:t>4.1 </a:t>
            </a:r>
            <a:r>
              <a:rPr lang="zh-CN" altLang="en-US" sz="1800" dirty="0" smtClean="0">
                <a:latin typeface="+mn-ea"/>
              </a:rPr>
              <a:t>添加</a:t>
            </a:r>
            <a:endParaRPr lang="en-US" altLang="zh-CN" sz="1800" dirty="0" smtClean="0">
              <a:latin typeface="+mn-ea"/>
            </a:endParaRPr>
          </a:p>
          <a:p>
            <a:pPr marL="0" indent="0">
              <a:buNone/>
            </a:pPr>
            <a:r>
              <a:rPr lang="zh-CN" altLang="en-US" sz="1800" dirty="0" smtClean="0">
                <a:latin typeface="+mn-ea"/>
              </a:rPr>
              <a:t>点击“新建”，可添加资料。</a:t>
            </a:r>
            <a:endParaRPr lang="en-US" altLang="zh-CN" sz="1800" dirty="0" smtClean="0">
              <a:latin typeface="+mn-ea"/>
            </a:endParaRPr>
          </a:p>
          <a:p>
            <a:pPr marL="0" indent="0">
              <a:buNone/>
            </a:pPr>
            <a:r>
              <a:rPr lang="en-US" altLang="zh-CN" sz="1800" dirty="0" smtClean="0">
                <a:latin typeface="+mn-ea"/>
              </a:rPr>
              <a:t>4.2 </a:t>
            </a:r>
            <a:r>
              <a:rPr lang="zh-CN" altLang="en-US" sz="1800" dirty="0" smtClean="0">
                <a:latin typeface="+mn-ea"/>
              </a:rPr>
              <a:t>查看</a:t>
            </a:r>
            <a:endParaRPr lang="en-US" altLang="zh-CN" sz="1800" dirty="0" smtClean="0">
              <a:latin typeface="+mn-ea"/>
            </a:endParaRPr>
          </a:p>
          <a:p>
            <a:pPr marL="0" indent="0">
              <a:buNone/>
            </a:pPr>
            <a:r>
              <a:rPr lang="zh-CN" altLang="en-US" sz="1800" dirty="0" smtClean="0">
                <a:latin typeface="+mn-ea"/>
              </a:rPr>
              <a:t>点击列表标题，可查看详情。</a:t>
            </a:r>
            <a:endParaRPr lang="en-US" altLang="zh-CN" sz="1800" dirty="0" smtClean="0">
              <a:latin typeface="+mn-ea"/>
            </a:endParaRPr>
          </a:p>
          <a:p>
            <a:pPr marL="0" indent="0">
              <a:buNone/>
            </a:pPr>
            <a:endParaRPr lang="en-US" altLang="zh-CN" sz="1800" dirty="0">
              <a:latin typeface="+mn-ea"/>
            </a:endParaRPr>
          </a:p>
          <a:p>
            <a:pPr marL="0" indent="0">
              <a:buNone/>
            </a:pPr>
            <a:r>
              <a:rPr lang="zh-CN" altLang="en-US" sz="1400" dirty="0" smtClean="0">
                <a:latin typeface="+mn-ea"/>
              </a:rPr>
              <a:t>温馨提示：</a:t>
            </a:r>
            <a:endParaRPr lang="en-US" altLang="zh-CN" sz="1400" dirty="0" smtClean="0">
              <a:latin typeface="+mn-ea"/>
            </a:endParaRPr>
          </a:p>
          <a:p>
            <a:pPr marL="0" indent="0">
              <a:buNone/>
            </a:pPr>
            <a:r>
              <a:rPr lang="zh-CN" altLang="en-US" sz="1400" dirty="0" smtClean="0">
                <a:latin typeface="+mn-ea"/>
              </a:rPr>
              <a:t>我的资料是指您所添加的个人资料，以方便您记录自己的资料和信息。所有资料均可以自由添加标签，方便分类、查找和查看。</a:t>
            </a:r>
            <a:endParaRPr lang="en-US" altLang="zh-CN" sz="1400" dirty="0">
              <a:latin typeface="+mn-ea"/>
            </a:endParaRPr>
          </a:p>
          <a:p>
            <a:pPr marL="0" indent="0">
              <a:buNone/>
            </a:pPr>
            <a:endParaRPr lang="en-US" altLang="zh-CN" sz="1800" dirty="0">
              <a:latin typeface="+mn-ea"/>
            </a:endParaRPr>
          </a:p>
        </p:txBody>
      </p:sp>
    </p:spTree>
    <p:extLst>
      <p:ext uri="{BB962C8B-B14F-4D97-AF65-F5344CB8AC3E}">
        <p14:creationId xmlns:p14="http://schemas.microsoft.com/office/powerpoint/2010/main" val="1392233944"/>
      </p:ext>
    </p:extLst>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99592" y="1340768"/>
            <a:ext cx="7344816" cy="3886200"/>
          </a:xfrm>
        </p:spPr>
        <p:txBody>
          <a:bodyPr/>
          <a:lstStyle/>
          <a:p>
            <a:pPr marL="0" indent="0" algn="ctr">
              <a:buNone/>
            </a:pPr>
            <a:endParaRPr lang="en-US" altLang="zh-CN" sz="800" dirty="0" smtClean="0">
              <a:solidFill>
                <a:srgbClr val="FF0000"/>
              </a:solidFill>
              <a:latin typeface="+mj-lt"/>
            </a:endParaRPr>
          </a:p>
          <a:p>
            <a:pPr marL="0" indent="0" algn="ctr">
              <a:buNone/>
            </a:pPr>
            <a:r>
              <a:rPr lang="en-US" altLang="zh-CN" sz="6000" dirty="0" smtClean="0">
                <a:solidFill>
                  <a:srgbClr val="FF0000"/>
                </a:solidFill>
                <a:latin typeface="+mj-lt"/>
              </a:rPr>
              <a:t>PART 7</a:t>
            </a:r>
          </a:p>
          <a:p>
            <a:pPr marL="0" indent="0" algn="ctr">
              <a:buNone/>
            </a:pPr>
            <a:r>
              <a:rPr lang="zh-CN" altLang="en-US" sz="6000" dirty="0">
                <a:solidFill>
                  <a:srgbClr val="FF0000"/>
                </a:solidFill>
                <a:latin typeface="+mj-lt"/>
              </a:rPr>
              <a:t>发</a:t>
            </a:r>
            <a:r>
              <a:rPr lang="zh-CN" altLang="en-US" sz="6000" dirty="0" smtClean="0">
                <a:solidFill>
                  <a:srgbClr val="FF0000"/>
                </a:solidFill>
                <a:latin typeface="+mj-lt"/>
              </a:rPr>
              <a:t>件箱设置</a:t>
            </a:r>
            <a:r>
              <a:rPr lang="en-US" altLang="zh-CN" sz="6000" dirty="0">
                <a:solidFill>
                  <a:srgbClr val="FF0000"/>
                </a:solidFill>
                <a:latin typeface="+mj-lt"/>
              </a:rPr>
              <a:t/>
            </a:r>
            <a:br>
              <a:rPr lang="en-US" altLang="zh-CN" sz="6000" dirty="0">
                <a:solidFill>
                  <a:srgbClr val="FF0000"/>
                </a:solidFill>
                <a:latin typeface="+mj-lt"/>
              </a:rPr>
            </a:br>
            <a:r>
              <a:rPr lang="en-US" altLang="zh-CN" sz="6000" dirty="0" smtClean="0">
                <a:solidFill>
                  <a:srgbClr val="FF0000"/>
                </a:solidFill>
                <a:latin typeface="+mj-lt"/>
              </a:rPr>
              <a:t>OUTBOX SETTINGS</a:t>
            </a:r>
            <a:r>
              <a:rPr lang="zh-CN" altLang="en-US" sz="6000" dirty="0" smtClean="0">
                <a:solidFill>
                  <a:srgbClr val="FF0000"/>
                </a:solidFill>
                <a:latin typeface="+mj-lt"/>
              </a:rPr>
              <a:t>　</a:t>
            </a:r>
            <a:endParaRPr lang="zh-CN" altLang="en-US" sz="6000" dirty="0">
              <a:solidFill>
                <a:srgbClr val="FF0000"/>
              </a:solidFill>
              <a:latin typeface="+mj-lt"/>
            </a:endParaRPr>
          </a:p>
        </p:txBody>
      </p:sp>
    </p:spTree>
    <p:extLst>
      <p:ext uri="{BB962C8B-B14F-4D97-AF65-F5344CB8AC3E}">
        <p14:creationId xmlns:p14="http://schemas.microsoft.com/office/powerpoint/2010/main" val="3186356821"/>
      </p:ext>
    </p:extLst>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1.</a:t>
            </a:r>
            <a:r>
              <a:rPr lang="zh-CN" altLang="en-US" dirty="0">
                <a:latin typeface="+mn-ea"/>
              </a:rPr>
              <a:t>邮件群发设置</a:t>
            </a:r>
            <a:endParaRPr lang="zh-CN" altLang="en-US" dirty="0"/>
          </a:p>
        </p:txBody>
      </p:sp>
      <p:sp>
        <p:nvSpPr>
          <p:cNvPr id="19459" name="Rectangle 3"/>
          <p:cNvSpPr>
            <a:spLocks noGrp="1" noChangeArrowheads="1"/>
          </p:cNvSpPr>
          <p:nvPr>
            <p:ph type="body" idx="1"/>
          </p:nvPr>
        </p:nvSpPr>
        <p:spPr>
          <a:xfrm>
            <a:off x="899592" y="1484784"/>
            <a:ext cx="7344816" cy="5112568"/>
          </a:xfrm>
        </p:spPr>
        <p:txBody>
          <a:bodyPr/>
          <a:lstStyle/>
          <a:p>
            <a:pPr marL="0" indent="0">
              <a:buNone/>
            </a:pPr>
            <a:r>
              <a:rPr lang="zh-CN" altLang="en-US" sz="2000" dirty="0">
                <a:latin typeface="+mn-ea"/>
              </a:rPr>
              <a:t>点击左侧</a:t>
            </a:r>
            <a:r>
              <a:rPr lang="zh-CN" altLang="en-US" sz="2000" dirty="0" smtClean="0">
                <a:latin typeface="+mn-ea"/>
              </a:rPr>
              <a:t>栏</a:t>
            </a:r>
            <a:r>
              <a:rPr lang="zh-CN" altLang="en-US" sz="2000" dirty="0">
                <a:latin typeface="+mn-ea"/>
              </a:rPr>
              <a:t>左下角发件箱设置</a:t>
            </a:r>
            <a:r>
              <a:rPr lang="zh-CN" altLang="en-US" sz="2000" dirty="0" smtClean="0">
                <a:latin typeface="+mn-ea"/>
              </a:rPr>
              <a:t>部分的</a:t>
            </a:r>
            <a:endParaRPr lang="en-US" altLang="zh-CN" sz="2000" dirty="0" smtClean="0">
              <a:latin typeface="+mn-ea"/>
            </a:endParaRPr>
          </a:p>
          <a:p>
            <a:pPr marL="0" indent="0">
              <a:buNone/>
            </a:pPr>
            <a:r>
              <a:rPr lang="zh-CN" altLang="en-US" sz="2000" dirty="0">
                <a:latin typeface="+mn-ea"/>
              </a:rPr>
              <a:t>“发送设置”，</a:t>
            </a:r>
            <a:r>
              <a:rPr lang="zh-CN" altLang="en-US" sz="2000" dirty="0" smtClean="0">
                <a:latin typeface="+mn-ea"/>
              </a:rPr>
              <a:t>打开邮件群发设置页面。</a:t>
            </a:r>
            <a:endParaRPr lang="en-US" altLang="zh-CN" sz="2000" dirty="0" smtClean="0">
              <a:latin typeface="+mn-ea"/>
            </a:endParaRPr>
          </a:p>
          <a:p>
            <a:pPr marL="0" indent="0">
              <a:buNone/>
            </a:pPr>
            <a:r>
              <a:rPr lang="en-US" altLang="zh-CN" sz="1800" dirty="0" smtClean="0">
                <a:latin typeface="+mn-ea"/>
              </a:rPr>
              <a:t>1.1 </a:t>
            </a:r>
            <a:r>
              <a:rPr lang="zh-CN" altLang="en-US" sz="1800" dirty="0" smtClean="0">
                <a:latin typeface="+mn-ea"/>
              </a:rPr>
              <a:t>单</a:t>
            </a:r>
            <a:r>
              <a:rPr lang="zh-CN" altLang="en-US" sz="1800" dirty="0">
                <a:latin typeface="+mn-ea"/>
              </a:rPr>
              <a:t>次发送量</a:t>
            </a:r>
            <a:endParaRPr lang="en-US" altLang="zh-CN" sz="1800" dirty="0">
              <a:latin typeface="+mn-ea"/>
            </a:endParaRPr>
          </a:p>
          <a:p>
            <a:pPr marL="0" indent="0">
              <a:buNone/>
            </a:pPr>
            <a:r>
              <a:rPr lang="zh-CN" altLang="en-US" sz="1600" dirty="0" smtClean="0">
                <a:latin typeface="+mn-ea"/>
              </a:rPr>
              <a:t>请将数字</a:t>
            </a:r>
            <a:r>
              <a:rPr lang="en-US" altLang="zh-CN" sz="1600" dirty="0" smtClean="0">
                <a:latin typeface="+mn-ea"/>
              </a:rPr>
              <a:t>10</a:t>
            </a:r>
            <a:r>
              <a:rPr lang="zh-CN" altLang="en-US" sz="1600" dirty="0" smtClean="0">
                <a:latin typeface="+mn-ea"/>
              </a:rPr>
              <a:t>修改为自己想设置的发送量，不要太</a:t>
            </a:r>
            <a:endParaRPr lang="en-US" altLang="zh-CN" sz="1600" dirty="0" smtClean="0">
              <a:latin typeface="+mn-ea"/>
            </a:endParaRPr>
          </a:p>
          <a:p>
            <a:pPr marL="0" indent="0">
              <a:buNone/>
            </a:pPr>
            <a:r>
              <a:rPr lang="zh-CN" altLang="en-US" sz="1600" dirty="0" smtClean="0">
                <a:latin typeface="+mn-ea"/>
              </a:rPr>
              <a:t>多，以上下两次</a:t>
            </a:r>
            <a:r>
              <a:rPr lang="zh-CN" altLang="en-US" sz="1600" b="1" dirty="0" smtClean="0">
                <a:latin typeface="+mn-ea"/>
              </a:rPr>
              <a:t>定时任务</a:t>
            </a:r>
            <a:r>
              <a:rPr lang="zh-CN" altLang="en-US" sz="1600" dirty="0" smtClean="0">
                <a:latin typeface="+mn-ea"/>
              </a:rPr>
              <a:t>的</a:t>
            </a:r>
            <a:r>
              <a:rPr lang="zh-CN" altLang="en-US" sz="1600" dirty="0" smtClean="0">
                <a:latin typeface="+mn-ea"/>
              </a:rPr>
              <a:t>时间间隔内能</a:t>
            </a:r>
            <a:r>
              <a:rPr lang="zh-CN" altLang="en-US" sz="1600" dirty="0" smtClean="0">
                <a:latin typeface="+mn-ea"/>
              </a:rPr>
              <a:t>发送完</a:t>
            </a:r>
            <a:endParaRPr lang="en-US" altLang="zh-CN" sz="1600" dirty="0" smtClean="0">
              <a:latin typeface="+mn-ea"/>
            </a:endParaRPr>
          </a:p>
          <a:p>
            <a:pPr marL="0" indent="0">
              <a:buNone/>
            </a:pPr>
            <a:r>
              <a:rPr lang="zh-CN" altLang="en-US" sz="1600" dirty="0" smtClean="0">
                <a:latin typeface="+mn-ea"/>
              </a:rPr>
              <a:t>为准。注：软件每隔一定时间自动执行一次任务。</a:t>
            </a:r>
            <a:endParaRPr lang="en-US" altLang="zh-CN" sz="1600" dirty="0" smtClean="0">
              <a:latin typeface="+mn-ea"/>
            </a:endParaRPr>
          </a:p>
          <a:p>
            <a:pPr marL="0" indent="0">
              <a:buNone/>
            </a:pPr>
            <a:r>
              <a:rPr lang="en-US" altLang="zh-CN" sz="1800" dirty="0" smtClean="0">
                <a:latin typeface="+mn-ea"/>
              </a:rPr>
              <a:t>1.2 </a:t>
            </a:r>
            <a:r>
              <a:rPr lang="zh-CN" altLang="en-US" sz="1800" dirty="0" smtClean="0">
                <a:latin typeface="+mn-ea"/>
              </a:rPr>
              <a:t>最大值</a:t>
            </a:r>
            <a:endParaRPr lang="en-US" altLang="zh-CN" sz="1800" dirty="0" smtClean="0">
              <a:latin typeface="+mn-ea"/>
            </a:endParaRPr>
          </a:p>
          <a:p>
            <a:pPr marL="0" indent="0">
              <a:buNone/>
            </a:pPr>
            <a:r>
              <a:rPr lang="zh-CN" altLang="en-US" sz="1600" dirty="0">
                <a:latin typeface="+mn-ea"/>
              </a:rPr>
              <a:t>即单日</a:t>
            </a:r>
            <a:r>
              <a:rPr lang="zh-CN" altLang="en-US" sz="1600" dirty="0" smtClean="0">
                <a:latin typeface="+mn-ea"/>
              </a:rPr>
              <a:t>邮件的最大</a:t>
            </a:r>
            <a:r>
              <a:rPr lang="zh-CN" altLang="en-US" sz="1600" dirty="0">
                <a:latin typeface="+mn-ea"/>
              </a:rPr>
              <a:t>发送</a:t>
            </a:r>
            <a:r>
              <a:rPr lang="zh-CN" altLang="en-US" sz="1600" dirty="0" smtClean="0">
                <a:latin typeface="+mn-ea"/>
              </a:rPr>
              <a:t>量，超过后就不再发送。</a:t>
            </a:r>
            <a:endParaRPr lang="en-US" altLang="zh-CN" sz="1600" dirty="0">
              <a:latin typeface="+mn-ea"/>
            </a:endParaRPr>
          </a:p>
          <a:p>
            <a:pPr marL="0" indent="0">
              <a:buNone/>
            </a:pPr>
            <a:r>
              <a:rPr lang="en-US" altLang="zh-CN" sz="1800" dirty="0" smtClean="0">
                <a:latin typeface="+mn-ea"/>
              </a:rPr>
              <a:t>1.3 </a:t>
            </a:r>
            <a:r>
              <a:rPr lang="zh-CN" altLang="en-US" sz="1800" dirty="0" smtClean="0">
                <a:latin typeface="+mn-ea"/>
              </a:rPr>
              <a:t>发信间隔</a:t>
            </a:r>
            <a:endParaRPr lang="en-US" altLang="zh-CN" sz="1800" dirty="0" smtClean="0">
              <a:latin typeface="+mn-ea"/>
            </a:endParaRPr>
          </a:p>
          <a:p>
            <a:pPr marL="0" indent="0">
              <a:buNone/>
            </a:pPr>
            <a:r>
              <a:rPr lang="zh-CN" altLang="en-US" sz="1600" dirty="0" smtClean="0">
                <a:latin typeface="+mn-ea"/>
              </a:rPr>
              <a:t>其目的是控制发送频率和速度，提高进箱的机率。</a:t>
            </a:r>
            <a:endParaRPr lang="en-US" altLang="zh-CN" sz="1600" dirty="0" smtClean="0">
              <a:latin typeface="+mn-ea"/>
            </a:endParaRPr>
          </a:p>
          <a:p>
            <a:pPr marL="0" indent="0">
              <a:buNone/>
            </a:pPr>
            <a:r>
              <a:rPr lang="en-US" altLang="zh-CN" sz="1800" dirty="0" smtClean="0">
                <a:latin typeface="+mn-ea"/>
              </a:rPr>
              <a:t>1.4 </a:t>
            </a:r>
            <a:r>
              <a:rPr lang="zh-CN" altLang="en-US" sz="1800" dirty="0" smtClean="0">
                <a:latin typeface="+mn-ea"/>
              </a:rPr>
              <a:t>其余设置</a:t>
            </a:r>
            <a:endParaRPr lang="en-US" altLang="zh-CN" sz="1800" dirty="0" smtClean="0">
              <a:latin typeface="+mn-ea"/>
            </a:endParaRPr>
          </a:p>
          <a:p>
            <a:pPr marL="0" indent="0">
              <a:buNone/>
            </a:pPr>
            <a:r>
              <a:rPr lang="zh-CN" altLang="en-US" sz="1600" dirty="0" smtClean="0">
                <a:latin typeface="+mn-ea"/>
              </a:rPr>
              <a:t>不是太重要，根据需要修改即可。</a:t>
            </a:r>
            <a:endParaRPr lang="en-US" altLang="zh-CN" sz="1600" dirty="0" smtClean="0">
              <a:latin typeface="+mn-ea"/>
            </a:endParaRPr>
          </a:p>
          <a:p>
            <a:pPr marL="0" indent="0">
              <a:buNone/>
            </a:pPr>
            <a:r>
              <a:rPr lang="zh-CN" altLang="en-US" sz="1800" dirty="0">
                <a:latin typeface="+mn-ea"/>
              </a:rPr>
              <a:t>特别提示：“需要清空的表</a:t>
            </a:r>
            <a:r>
              <a:rPr lang="zh-CN" altLang="en-US" sz="1800" dirty="0" smtClean="0">
                <a:latin typeface="+mn-ea"/>
              </a:rPr>
              <a:t>”千万不要修改，以防系统崩溃。</a:t>
            </a:r>
            <a:endParaRPr lang="en-US" altLang="zh-CN" sz="1800" dirty="0">
              <a:latin typeface="+mn-ea"/>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0622" y="692696"/>
            <a:ext cx="3043866" cy="5472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09764001"/>
      </p:ext>
    </p:extLst>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a:t>
            </a:r>
            <a:r>
              <a:rPr lang="zh-CN" altLang="en-US" dirty="0" smtClean="0"/>
              <a:t>邮件发送速度和频率控制介绍</a:t>
            </a:r>
            <a:endParaRPr lang="zh-CN" altLang="en-US" dirty="0"/>
          </a:p>
        </p:txBody>
      </p:sp>
      <p:sp>
        <p:nvSpPr>
          <p:cNvPr id="3" name="内容占位符 2"/>
          <p:cNvSpPr>
            <a:spLocks noGrp="1"/>
          </p:cNvSpPr>
          <p:nvPr>
            <p:ph idx="1"/>
          </p:nvPr>
        </p:nvSpPr>
        <p:spPr>
          <a:xfrm>
            <a:off x="899592" y="1556792"/>
            <a:ext cx="7344816" cy="5040560"/>
          </a:xfrm>
        </p:spPr>
        <p:txBody>
          <a:bodyPr/>
          <a:lstStyle/>
          <a:p>
            <a:pPr marL="0" indent="0">
              <a:buNone/>
            </a:pPr>
            <a:r>
              <a:rPr lang="zh-CN" altLang="en-US" sz="2000" dirty="0" smtClean="0"/>
              <a:t>邮件发送频率和速度主要由以下参数控制，合理使用可大大增加进收件箱的机会。</a:t>
            </a:r>
            <a:endParaRPr lang="en-US" altLang="zh-CN" sz="2000" dirty="0" smtClean="0"/>
          </a:p>
          <a:p>
            <a:pPr marL="0" indent="0">
              <a:buNone/>
            </a:pPr>
            <a:r>
              <a:rPr lang="en-US" altLang="zh-CN" sz="2000" dirty="0" smtClean="0"/>
              <a:t>2.1 </a:t>
            </a:r>
            <a:r>
              <a:rPr lang="zh-CN" altLang="en-US" sz="2000" dirty="0" smtClean="0"/>
              <a:t>定时任务</a:t>
            </a:r>
            <a:endParaRPr lang="en-US" altLang="zh-CN" sz="2000" dirty="0" smtClean="0"/>
          </a:p>
          <a:p>
            <a:pPr marL="0" indent="0">
              <a:buNone/>
            </a:pPr>
            <a:r>
              <a:rPr lang="zh-CN" altLang="en-US" sz="1600" dirty="0" smtClean="0"/>
              <a:t>默认每</a:t>
            </a:r>
            <a:r>
              <a:rPr lang="en-US" altLang="zh-CN" sz="1600" dirty="0" smtClean="0"/>
              <a:t>10</a:t>
            </a:r>
            <a:r>
              <a:rPr lang="zh-CN" altLang="en-US" sz="1600" dirty="0" smtClean="0"/>
              <a:t>分钟执行一次，可以自行修改，详见手册中的“</a:t>
            </a:r>
            <a:r>
              <a:rPr lang="zh-CN" altLang="en-US" sz="1600" dirty="0"/>
              <a:t>不能群发邮件、短</a:t>
            </a:r>
            <a:r>
              <a:rPr lang="zh-CN" altLang="en-US" sz="1600" dirty="0" smtClean="0"/>
              <a:t>信”的“定时任务”部分。</a:t>
            </a:r>
            <a:endParaRPr lang="en-US" altLang="zh-CN" sz="1600" dirty="0"/>
          </a:p>
          <a:p>
            <a:pPr marL="0" indent="0">
              <a:buNone/>
            </a:pPr>
            <a:r>
              <a:rPr lang="en-US" altLang="zh-CN" sz="2000" dirty="0" smtClean="0"/>
              <a:t>2.2 </a:t>
            </a:r>
            <a:r>
              <a:rPr lang="zh-CN" altLang="en-US" sz="2000" dirty="0" smtClean="0">
                <a:latin typeface="+mn-ea"/>
              </a:rPr>
              <a:t>单</a:t>
            </a:r>
            <a:r>
              <a:rPr lang="zh-CN" altLang="en-US" sz="2000" dirty="0">
                <a:latin typeface="+mn-ea"/>
              </a:rPr>
              <a:t>次发送</a:t>
            </a:r>
            <a:r>
              <a:rPr lang="zh-CN" altLang="en-US" sz="2000" dirty="0" smtClean="0">
                <a:latin typeface="+mn-ea"/>
              </a:rPr>
              <a:t>量</a:t>
            </a:r>
            <a:endParaRPr lang="en-US" altLang="zh-CN" sz="2000" dirty="0" smtClean="0">
              <a:latin typeface="+mn-ea"/>
            </a:endParaRPr>
          </a:p>
          <a:p>
            <a:pPr marL="0" indent="0">
              <a:buNone/>
            </a:pPr>
            <a:r>
              <a:rPr lang="zh-CN" altLang="en-US" sz="1600" dirty="0" smtClean="0">
                <a:latin typeface="+mn-ea"/>
              </a:rPr>
              <a:t>可根据所设置的</a:t>
            </a:r>
            <a:r>
              <a:rPr lang="zh-CN" altLang="en-US" sz="1600" b="1" dirty="0" smtClean="0">
                <a:latin typeface="+mn-ea"/>
              </a:rPr>
              <a:t>定时任务</a:t>
            </a:r>
            <a:r>
              <a:rPr lang="zh-CN" altLang="en-US" sz="1600" dirty="0" smtClean="0">
                <a:latin typeface="+mn-ea"/>
              </a:rPr>
              <a:t>的长短来设置，所设数量在两次时间</a:t>
            </a:r>
            <a:r>
              <a:rPr lang="zh-CN" altLang="en-US" sz="1600" dirty="0">
                <a:latin typeface="+mn-ea"/>
              </a:rPr>
              <a:t>间隔</a:t>
            </a:r>
            <a:r>
              <a:rPr lang="zh-CN" altLang="en-US" sz="1600" dirty="0" smtClean="0">
                <a:latin typeface="+mn-ea"/>
              </a:rPr>
              <a:t>内发送完即可。</a:t>
            </a:r>
            <a:endParaRPr lang="en-US" altLang="zh-CN" sz="1600" dirty="0" smtClean="0">
              <a:latin typeface="+mn-ea"/>
            </a:endParaRPr>
          </a:p>
          <a:p>
            <a:pPr marL="0" indent="0">
              <a:buNone/>
            </a:pPr>
            <a:r>
              <a:rPr lang="en-US" altLang="zh-CN" sz="2000" dirty="0" smtClean="0">
                <a:latin typeface="+mn-ea"/>
              </a:rPr>
              <a:t>2.3 </a:t>
            </a:r>
            <a:r>
              <a:rPr lang="zh-CN" altLang="en-US" sz="2000" dirty="0">
                <a:latin typeface="+mn-ea"/>
              </a:rPr>
              <a:t>最大</a:t>
            </a:r>
            <a:r>
              <a:rPr lang="zh-CN" altLang="en-US" sz="2000" dirty="0" smtClean="0">
                <a:latin typeface="+mn-ea"/>
              </a:rPr>
              <a:t>值</a:t>
            </a:r>
            <a:endParaRPr lang="en-US" altLang="zh-CN" sz="2000" dirty="0" smtClean="0">
              <a:latin typeface="+mn-ea"/>
            </a:endParaRPr>
          </a:p>
          <a:p>
            <a:pPr marL="0" indent="0">
              <a:buNone/>
            </a:pPr>
            <a:r>
              <a:rPr lang="zh-CN" altLang="en-US" sz="1600" dirty="0" smtClean="0">
                <a:latin typeface="+mn-ea"/>
              </a:rPr>
              <a:t>单日最大发送量，某天的“单次发送量”的累积量，超过此数值，将停止发送。</a:t>
            </a:r>
            <a:endParaRPr lang="en-US" altLang="zh-CN" sz="1600" dirty="0">
              <a:latin typeface="+mn-ea"/>
            </a:endParaRPr>
          </a:p>
          <a:p>
            <a:pPr marL="0" indent="0">
              <a:buNone/>
            </a:pPr>
            <a:r>
              <a:rPr lang="en-US" altLang="zh-CN" sz="2000" dirty="0" smtClean="0">
                <a:latin typeface="+mn-ea"/>
              </a:rPr>
              <a:t>2.4 </a:t>
            </a:r>
            <a:r>
              <a:rPr lang="zh-CN" altLang="en-US" sz="2000" dirty="0">
                <a:latin typeface="+mn-ea"/>
              </a:rPr>
              <a:t>发信</a:t>
            </a:r>
            <a:r>
              <a:rPr lang="zh-CN" altLang="en-US" sz="2000" dirty="0" smtClean="0">
                <a:latin typeface="+mn-ea"/>
              </a:rPr>
              <a:t>间隔</a:t>
            </a:r>
            <a:endParaRPr lang="en-US" altLang="zh-CN" sz="2000" dirty="0" smtClean="0">
              <a:latin typeface="+mn-ea"/>
            </a:endParaRPr>
          </a:p>
          <a:p>
            <a:pPr marL="0" indent="0">
              <a:buNone/>
            </a:pPr>
            <a:r>
              <a:rPr lang="zh-CN" altLang="en-US" sz="1600" dirty="0" smtClean="0">
                <a:latin typeface="+mn-ea"/>
              </a:rPr>
              <a:t>上一封与下一封之间的时间间隔，可控制发送频率。</a:t>
            </a:r>
            <a:endParaRPr lang="en-US" altLang="zh-CN" sz="1600" dirty="0" smtClean="0">
              <a:latin typeface="+mn-ea"/>
            </a:endParaRPr>
          </a:p>
          <a:p>
            <a:pPr marL="0" indent="0">
              <a:buNone/>
            </a:pPr>
            <a:endParaRPr lang="en-US" altLang="zh-CN" sz="1600" dirty="0">
              <a:latin typeface="+mn-ea"/>
            </a:endParaRPr>
          </a:p>
          <a:p>
            <a:pPr marL="0" indent="0">
              <a:buNone/>
            </a:pPr>
            <a:r>
              <a:rPr lang="zh-CN" altLang="en-US" sz="1600" dirty="0"/>
              <a:t>温馨提示：单次发送量、最大值、发信</a:t>
            </a:r>
            <a:r>
              <a:rPr lang="zh-CN" altLang="en-US" sz="1600" dirty="0" smtClean="0"/>
              <a:t>间隔上下都有讲，可上下对照查看和理解。</a:t>
            </a:r>
            <a:endParaRPr lang="zh-CN" altLang="en-US" sz="1600" dirty="0"/>
          </a:p>
        </p:txBody>
      </p:sp>
    </p:spTree>
    <p:extLst>
      <p:ext uri="{BB962C8B-B14F-4D97-AF65-F5344CB8AC3E}">
        <p14:creationId xmlns:p14="http://schemas.microsoft.com/office/powerpoint/2010/main" val="309378002"/>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a:t>
            </a:r>
            <a:r>
              <a:rPr lang="zh-CN" altLang="en-US" dirty="0" smtClean="0"/>
              <a:t>自动化</a:t>
            </a:r>
            <a:r>
              <a:rPr lang="zh-CN" altLang="en-US" dirty="0"/>
              <a:t>维护的优点</a:t>
            </a:r>
          </a:p>
        </p:txBody>
      </p:sp>
      <p:sp>
        <p:nvSpPr>
          <p:cNvPr id="3" name="内容占位符 2"/>
          <p:cNvSpPr>
            <a:spLocks noGrp="1"/>
          </p:cNvSpPr>
          <p:nvPr>
            <p:ph idx="1"/>
          </p:nvPr>
        </p:nvSpPr>
        <p:spPr>
          <a:xfrm>
            <a:off x="899592" y="1700808"/>
            <a:ext cx="7344816" cy="4536504"/>
          </a:xfrm>
        </p:spPr>
        <p:txBody>
          <a:bodyPr/>
          <a:lstStyle/>
          <a:p>
            <a:r>
              <a:rPr lang="zh-CN" altLang="en-US" dirty="0" smtClean="0">
                <a:solidFill>
                  <a:srgbClr val="FF0000"/>
                </a:solidFill>
              </a:rPr>
              <a:t>高效</a:t>
            </a:r>
            <a:endParaRPr lang="en-US" altLang="zh-CN" dirty="0" smtClean="0"/>
          </a:p>
          <a:p>
            <a:pPr marL="0" indent="0">
              <a:buNone/>
            </a:pPr>
            <a:r>
              <a:rPr lang="zh-CN" altLang="en-US" dirty="0" smtClean="0"/>
              <a:t>  一天内</a:t>
            </a:r>
            <a:r>
              <a:rPr lang="zh-CN" altLang="en-US" dirty="0"/>
              <a:t>就可以将所有产品信息传递给所有客户。</a:t>
            </a:r>
            <a:endParaRPr lang="en-US" altLang="zh-CN" dirty="0"/>
          </a:p>
          <a:p>
            <a:r>
              <a:rPr lang="zh-CN" altLang="en-US" dirty="0" smtClean="0">
                <a:solidFill>
                  <a:srgbClr val="FF0000"/>
                </a:solidFill>
              </a:rPr>
              <a:t>自动</a:t>
            </a:r>
            <a:endParaRPr lang="en-US" altLang="zh-CN" dirty="0" smtClean="0"/>
          </a:p>
          <a:p>
            <a:pPr marL="0" indent="0">
              <a:buNone/>
            </a:pPr>
            <a:r>
              <a:rPr lang="zh-CN" altLang="en-US" dirty="0" smtClean="0"/>
              <a:t>  </a:t>
            </a:r>
            <a:r>
              <a:rPr lang="zh-CN" altLang="en-US" dirty="0"/>
              <a:t>软件可以</a:t>
            </a:r>
            <a:r>
              <a:rPr lang="zh-CN" altLang="en-US" dirty="0" smtClean="0"/>
              <a:t>自动</a:t>
            </a:r>
            <a:r>
              <a:rPr lang="zh-CN" altLang="en-US" dirty="0"/>
              <a:t>执行</a:t>
            </a:r>
            <a:r>
              <a:rPr lang="zh-CN" altLang="en-US" dirty="0" smtClean="0"/>
              <a:t>发送和自动营销，</a:t>
            </a:r>
            <a:r>
              <a:rPr lang="zh-CN" altLang="en-US" dirty="0"/>
              <a:t>无需人为参与。</a:t>
            </a:r>
            <a:endParaRPr lang="en-US" altLang="zh-CN" dirty="0"/>
          </a:p>
          <a:p>
            <a:r>
              <a:rPr lang="zh-CN" altLang="en-US" dirty="0">
                <a:solidFill>
                  <a:srgbClr val="FF0000"/>
                </a:solidFill>
              </a:rPr>
              <a:t>成本</a:t>
            </a:r>
            <a:r>
              <a:rPr lang="zh-CN" altLang="en-US" dirty="0" smtClean="0">
                <a:solidFill>
                  <a:srgbClr val="FF0000"/>
                </a:solidFill>
              </a:rPr>
              <a:t>低</a:t>
            </a:r>
            <a:endParaRPr lang="en-US" altLang="zh-CN" dirty="0" smtClean="0"/>
          </a:p>
          <a:p>
            <a:pPr marL="0" indent="0">
              <a:buNone/>
            </a:pPr>
            <a:r>
              <a:rPr lang="zh-CN" altLang="en-US" dirty="0" smtClean="0"/>
              <a:t>  系统</a:t>
            </a:r>
            <a:r>
              <a:rPr lang="zh-CN" altLang="en-US" dirty="0"/>
              <a:t>自动化执行，大大减少人力、物力的费用。</a:t>
            </a:r>
            <a:endParaRPr lang="en-US" altLang="zh-CN" dirty="0"/>
          </a:p>
          <a:p>
            <a:r>
              <a:rPr lang="zh-CN" altLang="en-US" dirty="0" smtClean="0">
                <a:solidFill>
                  <a:srgbClr val="FF0000"/>
                </a:solidFill>
              </a:rPr>
              <a:t>提醒</a:t>
            </a:r>
            <a:endParaRPr lang="en-US" altLang="zh-CN" dirty="0" smtClean="0">
              <a:solidFill>
                <a:srgbClr val="FF0000"/>
              </a:solidFill>
            </a:endParaRPr>
          </a:p>
          <a:p>
            <a:pPr marL="0" indent="0">
              <a:buNone/>
            </a:pPr>
            <a:r>
              <a:rPr lang="en-US" altLang="zh-CN" dirty="0" smtClean="0"/>
              <a:t>  </a:t>
            </a:r>
            <a:r>
              <a:rPr lang="zh-CN" altLang="en-US" dirty="0" smtClean="0"/>
              <a:t>软件</a:t>
            </a:r>
            <a:r>
              <a:rPr lang="zh-CN" altLang="en-US" dirty="0"/>
              <a:t>的提醒</a:t>
            </a:r>
            <a:r>
              <a:rPr lang="zh-CN" altLang="en-US" dirty="0" smtClean="0"/>
              <a:t>功能让您绝不</a:t>
            </a:r>
            <a:r>
              <a:rPr lang="zh-CN" altLang="en-US" dirty="0"/>
              <a:t>会</a:t>
            </a:r>
            <a:r>
              <a:rPr lang="zh-CN" altLang="en-US" dirty="0" smtClean="0"/>
              <a:t>忘记任何一个重要</a:t>
            </a:r>
            <a:r>
              <a:rPr lang="zh-CN" altLang="en-US" dirty="0"/>
              <a:t>日程。</a:t>
            </a:r>
          </a:p>
          <a:p>
            <a:endParaRPr lang="zh-CN" altLang="en-US" dirty="0"/>
          </a:p>
        </p:txBody>
      </p:sp>
    </p:spTree>
    <p:extLst>
      <p:ext uri="{BB962C8B-B14F-4D97-AF65-F5344CB8AC3E}">
        <p14:creationId xmlns:p14="http://schemas.microsoft.com/office/powerpoint/2010/main" val="2852996826"/>
      </p:ext>
    </p:ext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a:t>
            </a:r>
            <a:r>
              <a:rPr lang="zh-CN" altLang="en-US" dirty="0" smtClean="0"/>
              <a:t>如何控制邮件发送量和频率</a:t>
            </a:r>
            <a:endParaRPr lang="zh-CN" altLang="en-US" dirty="0"/>
          </a:p>
        </p:txBody>
      </p:sp>
      <p:sp>
        <p:nvSpPr>
          <p:cNvPr id="3" name="内容占位符 2"/>
          <p:cNvSpPr>
            <a:spLocks noGrp="1"/>
          </p:cNvSpPr>
          <p:nvPr>
            <p:ph idx="1"/>
          </p:nvPr>
        </p:nvSpPr>
        <p:spPr>
          <a:xfrm>
            <a:off x="899592" y="1556792"/>
            <a:ext cx="7344816" cy="5040560"/>
          </a:xfrm>
        </p:spPr>
        <p:txBody>
          <a:bodyPr/>
          <a:lstStyle/>
          <a:p>
            <a:pPr marL="0" indent="0">
              <a:buNone/>
            </a:pPr>
            <a:r>
              <a:rPr lang="zh-CN" altLang="en-US" sz="2000" dirty="0" smtClean="0"/>
              <a:t>合理使用以下参数，可大大增加进收件箱的机会。</a:t>
            </a:r>
            <a:endParaRPr lang="en-US" altLang="zh-CN" sz="2000" dirty="0" smtClean="0"/>
          </a:p>
          <a:p>
            <a:pPr marL="0" indent="0">
              <a:buNone/>
            </a:pPr>
            <a:r>
              <a:rPr lang="en-US" altLang="zh-CN" sz="2000" dirty="0" smtClean="0"/>
              <a:t>3.1 </a:t>
            </a:r>
            <a:r>
              <a:rPr lang="zh-CN" altLang="en-US" sz="2000" dirty="0" smtClean="0"/>
              <a:t>发送量控制</a:t>
            </a:r>
            <a:endParaRPr lang="en-US" altLang="zh-CN" sz="2000" dirty="0" smtClean="0"/>
          </a:p>
          <a:p>
            <a:pPr marL="0" indent="0">
              <a:buNone/>
            </a:pPr>
            <a:r>
              <a:rPr lang="en-US" altLang="zh-CN" sz="1600" dirty="0" smtClean="0"/>
              <a:t>1</a:t>
            </a:r>
            <a:r>
              <a:rPr lang="zh-CN" altLang="en-US" sz="1600" dirty="0" smtClean="0"/>
              <a:t>）减少“定时任务”的时间值（分钟），</a:t>
            </a:r>
            <a:r>
              <a:rPr lang="zh-CN" altLang="en-US" sz="1600" dirty="0"/>
              <a:t>发送</a:t>
            </a:r>
            <a:r>
              <a:rPr lang="zh-CN" altLang="en-US" sz="1600" dirty="0" smtClean="0"/>
              <a:t>频率增加，反之降低。</a:t>
            </a:r>
            <a:endParaRPr lang="en-US" altLang="zh-CN" sz="1600" dirty="0" smtClean="0"/>
          </a:p>
          <a:p>
            <a:pPr marL="0" indent="0">
              <a:buNone/>
            </a:pPr>
            <a:r>
              <a:rPr lang="en-US" altLang="zh-CN" sz="1600" dirty="0" smtClean="0"/>
              <a:t>2</a:t>
            </a:r>
            <a:r>
              <a:rPr lang="zh-CN" altLang="en-US" sz="1600" dirty="0" smtClean="0"/>
              <a:t>）增加“单次发送量”的数值，发送数量增加</a:t>
            </a:r>
            <a:r>
              <a:rPr lang="zh-CN" altLang="en-US" sz="1600" dirty="0"/>
              <a:t>，反之降低</a:t>
            </a:r>
            <a:r>
              <a:rPr lang="zh-CN" altLang="en-US" sz="1600" dirty="0" smtClean="0"/>
              <a:t>。</a:t>
            </a:r>
            <a:endParaRPr lang="en-US" altLang="zh-CN" sz="1600" dirty="0"/>
          </a:p>
          <a:p>
            <a:pPr marL="0" indent="0">
              <a:buNone/>
            </a:pPr>
            <a:r>
              <a:rPr lang="en-US" altLang="zh-CN" sz="1600" dirty="0" smtClean="0"/>
              <a:t>3</a:t>
            </a:r>
            <a:r>
              <a:rPr lang="zh-CN" altLang="en-US" sz="1600" dirty="0" smtClean="0"/>
              <a:t>）</a:t>
            </a:r>
            <a:r>
              <a:rPr lang="zh-CN" altLang="en-US" sz="1600" dirty="0"/>
              <a:t>增加</a:t>
            </a:r>
            <a:r>
              <a:rPr lang="zh-CN" altLang="en-US" sz="1600" dirty="0" smtClean="0"/>
              <a:t>“最大值”的数量，单日发送</a:t>
            </a:r>
            <a:r>
              <a:rPr lang="zh-CN" altLang="en-US" sz="1600" dirty="0"/>
              <a:t>数量增加，反之降低</a:t>
            </a:r>
            <a:r>
              <a:rPr lang="zh-CN" altLang="en-US" sz="1600" dirty="0" smtClean="0"/>
              <a:t>。</a:t>
            </a:r>
            <a:endParaRPr lang="en-US" altLang="zh-CN" sz="1600" dirty="0" smtClean="0"/>
          </a:p>
          <a:p>
            <a:pPr marL="0" indent="0">
              <a:buNone/>
            </a:pPr>
            <a:r>
              <a:rPr lang="en-US" altLang="zh-CN" sz="2000" dirty="0" smtClean="0"/>
              <a:t>3.2 </a:t>
            </a:r>
            <a:r>
              <a:rPr lang="zh-CN" altLang="en-US" sz="2000" dirty="0" smtClean="0"/>
              <a:t>发送频率控制</a:t>
            </a:r>
            <a:endParaRPr lang="en-US" altLang="zh-CN" sz="2800" dirty="0"/>
          </a:p>
          <a:p>
            <a:pPr marL="0" indent="0">
              <a:buNone/>
            </a:pPr>
            <a:r>
              <a:rPr lang="en-US" altLang="zh-CN" sz="1600" dirty="0"/>
              <a:t>1</a:t>
            </a:r>
            <a:r>
              <a:rPr lang="zh-CN" altLang="en-US" sz="1600" dirty="0" smtClean="0"/>
              <a:t>）增大“定时任务”</a:t>
            </a:r>
            <a:r>
              <a:rPr lang="zh-CN" altLang="en-US" sz="1600" dirty="0"/>
              <a:t>的时间</a:t>
            </a:r>
            <a:r>
              <a:rPr lang="zh-CN" altLang="en-US" sz="1600" dirty="0" smtClean="0"/>
              <a:t>值（分钟），发送频率降低，反之增加。</a:t>
            </a:r>
            <a:endParaRPr lang="en-US" altLang="zh-CN" sz="1600" dirty="0"/>
          </a:p>
          <a:p>
            <a:pPr marL="0" indent="0">
              <a:buNone/>
            </a:pPr>
            <a:r>
              <a:rPr lang="en-US" altLang="zh-CN" sz="1600" dirty="0"/>
              <a:t>2</a:t>
            </a:r>
            <a:r>
              <a:rPr lang="zh-CN" altLang="en-US" sz="1600" dirty="0"/>
              <a:t>）增加</a:t>
            </a:r>
            <a:r>
              <a:rPr lang="zh-CN" altLang="en-US" sz="1600" dirty="0" smtClean="0"/>
              <a:t>“发</a:t>
            </a:r>
            <a:r>
              <a:rPr lang="zh-CN" altLang="en-US" sz="1600" dirty="0"/>
              <a:t>信</a:t>
            </a:r>
            <a:r>
              <a:rPr lang="zh-CN" altLang="en-US" sz="1600" dirty="0" smtClean="0"/>
              <a:t>间隔”</a:t>
            </a:r>
            <a:r>
              <a:rPr lang="zh-CN" altLang="en-US" sz="1600" dirty="0" smtClean="0"/>
              <a:t>的秒数，</a:t>
            </a:r>
            <a:r>
              <a:rPr lang="zh-CN" altLang="en-US" sz="1600" dirty="0"/>
              <a:t>发送频率降低，反之增加</a:t>
            </a:r>
            <a:r>
              <a:rPr lang="zh-CN" altLang="en-US" sz="1600" dirty="0" smtClean="0"/>
              <a:t>。</a:t>
            </a:r>
            <a:endParaRPr lang="en-US" altLang="zh-CN" sz="1600" dirty="0"/>
          </a:p>
          <a:p>
            <a:pPr marL="0" indent="0">
              <a:buNone/>
            </a:pPr>
            <a:endParaRPr lang="en-US" altLang="zh-CN" sz="800" dirty="0" smtClean="0"/>
          </a:p>
          <a:p>
            <a:pPr marL="0" indent="0">
              <a:buNone/>
            </a:pPr>
            <a:r>
              <a:rPr lang="zh-CN" altLang="en-US" sz="1400" dirty="0" smtClean="0">
                <a:latin typeface="+mn-ea"/>
              </a:rPr>
              <a:t>温馨提示</a:t>
            </a:r>
            <a:r>
              <a:rPr lang="zh-CN" altLang="en-US" sz="1400" dirty="0" smtClean="0">
                <a:latin typeface="+mn-ea"/>
              </a:rPr>
              <a:t>：</a:t>
            </a:r>
            <a:endParaRPr lang="en-US" altLang="zh-CN" sz="1400" dirty="0" smtClean="0">
              <a:latin typeface="+mn-ea"/>
            </a:endParaRPr>
          </a:p>
          <a:p>
            <a:pPr marL="0" indent="0">
              <a:buNone/>
            </a:pPr>
            <a:r>
              <a:rPr lang="en-US" altLang="zh-CN" sz="1400" dirty="0" smtClean="0">
                <a:latin typeface="+mn-ea"/>
              </a:rPr>
              <a:t>1</a:t>
            </a:r>
            <a:r>
              <a:rPr lang="zh-CN" altLang="en-US" sz="1400" dirty="0" smtClean="0">
                <a:latin typeface="+mn-ea"/>
              </a:rPr>
              <a:t>）修改</a:t>
            </a:r>
            <a:r>
              <a:rPr lang="zh-CN" altLang="en-US" sz="1400" dirty="0"/>
              <a:t>“定时任务”的时间</a:t>
            </a:r>
            <a:r>
              <a:rPr lang="zh-CN" altLang="en-US" sz="1400" dirty="0" smtClean="0"/>
              <a:t>值后必须重新运行一下“</a:t>
            </a:r>
            <a:r>
              <a:rPr lang="en-US" altLang="zh-CN" sz="1400" dirty="0"/>
              <a:t>timer.bat</a:t>
            </a:r>
            <a:r>
              <a:rPr lang="zh-CN" altLang="en-US" sz="1400" dirty="0" smtClean="0"/>
              <a:t>”这个批处理文件才生效。</a:t>
            </a:r>
            <a:endParaRPr lang="en-US" altLang="zh-CN" sz="1400" dirty="0" smtClean="0">
              <a:latin typeface="+mn-ea"/>
            </a:endParaRPr>
          </a:p>
          <a:p>
            <a:pPr marL="0" indent="0">
              <a:buNone/>
            </a:pPr>
            <a:r>
              <a:rPr lang="en-US" altLang="zh-CN" sz="1400" dirty="0" smtClean="0">
                <a:latin typeface="+mn-ea"/>
              </a:rPr>
              <a:t>2</a:t>
            </a:r>
            <a:r>
              <a:rPr lang="zh-CN" altLang="en-US" sz="1400" dirty="0" smtClean="0">
                <a:latin typeface="+mn-ea"/>
              </a:rPr>
              <a:t>）</a:t>
            </a:r>
            <a:r>
              <a:rPr lang="zh-CN" altLang="en-US" sz="1400" dirty="0" smtClean="0">
                <a:latin typeface="+mn-ea"/>
              </a:rPr>
              <a:t>之所以</a:t>
            </a:r>
            <a:r>
              <a:rPr lang="zh-CN" altLang="en-US" sz="1400" dirty="0" smtClean="0">
                <a:latin typeface="+mn-ea"/>
              </a:rPr>
              <a:t>设置这些参数，目的就是为了找到一个发送量和邮件服务商的所设置的垃圾邮件过滤的平衡值，增大进箱的机率。</a:t>
            </a:r>
            <a:endParaRPr lang="en-US" altLang="zh-CN" sz="1400" dirty="0">
              <a:latin typeface="+mn-ea"/>
            </a:endParaRPr>
          </a:p>
        </p:txBody>
      </p:sp>
    </p:spTree>
    <p:extLst>
      <p:ext uri="{BB962C8B-B14F-4D97-AF65-F5344CB8AC3E}">
        <p14:creationId xmlns:p14="http://schemas.microsoft.com/office/powerpoint/2010/main" val="1308775183"/>
      </p:ext>
    </p:extLst>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4.1 </a:t>
            </a:r>
            <a:r>
              <a:rPr lang="zh-CN" altLang="en-US" dirty="0" smtClean="0"/>
              <a:t>发</a:t>
            </a:r>
            <a:r>
              <a:rPr lang="zh-CN" altLang="en-US" dirty="0" smtClean="0"/>
              <a:t>件箱</a:t>
            </a:r>
            <a:r>
              <a:rPr lang="zh-CN" altLang="en-US" dirty="0" smtClean="0">
                <a:latin typeface="+mn-ea"/>
              </a:rPr>
              <a:t>设置－主发件箱</a:t>
            </a:r>
            <a:endParaRPr lang="zh-CN" altLang="en-US" dirty="0"/>
          </a:p>
        </p:txBody>
      </p:sp>
      <p:sp>
        <p:nvSpPr>
          <p:cNvPr id="19459" name="Rectangle 3"/>
          <p:cNvSpPr>
            <a:spLocks noGrp="1" noChangeArrowheads="1"/>
          </p:cNvSpPr>
          <p:nvPr>
            <p:ph type="body" idx="1"/>
          </p:nvPr>
        </p:nvSpPr>
        <p:spPr>
          <a:xfrm>
            <a:off x="899592" y="1484784"/>
            <a:ext cx="7344816" cy="5112568"/>
          </a:xfrm>
        </p:spPr>
        <p:txBody>
          <a:bodyPr/>
          <a:lstStyle/>
          <a:p>
            <a:pPr marL="0" indent="0">
              <a:buNone/>
            </a:pPr>
            <a:r>
              <a:rPr lang="zh-CN" altLang="en-US" sz="1600" dirty="0">
                <a:latin typeface="+mn-ea"/>
              </a:rPr>
              <a:t>客维通提供了两种发件箱：主发件</a:t>
            </a:r>
            <a:r>
              <a:rPr lang="zh-CN" altLang="en-US" sz="1600" dirty="0" smtClean="0">
                <a:latin typeface="+mn-ea"/>
              </a:rPr>
              <a:t>箱、动态</a:t>
            </a:r>
            <a:r>
              <a:rPr lang="zh-CN" altLang="en-US" sz="1600" dirty="0">
                <a:latin typeface="+mn-ea"/>
              </a:rPr>
              <a:t>发件箱</a:t>
            </a:r>
            <a:r>
              <a:rPr lang="zh-CN" altLang="en-US" sz="1600" dirty="0" smtClean="0">
                <a:latin typeface="+mn-ea"/>
              </a:rPr>
              <a:t>。</a:t>
            </a:r>
            <a:endParaRPr lang="en-US" altLang="zh-CN" sz="1600" dirty="0" smtClean="0">
              <a:latin typeface="+mn-ea"/>
            </a:endParaRPr>
          </a:p>
          <a:p>
            <a:pPr marL="0" indent="0">
              <a:buNone/>
            </a:pPr>
            <a:r>
              <a:rPr lang="zh-CN" altLang="en-US" sz="1600" dirty="0">
                <a:solidFill>
                  <a:srgbClr val="FF0000"/>
                </a:solidFill>
                <a:latin typeface="+mn-ea"/>
              </a:rPr>
              <a:t>主发件</a:t>
            </a:r>
            <a:r>
              <a:rPr lang="zh-CN" altLang="en-US" sz="1600" dirty="0" smtClean="0">
                <a:solidFill>
                  <a:srgbClr val="FF0000"/>
                </a:solidFill>
                <a:latin typeface="+mn-ea"/>
              </a:rPr>
              <a:t>箱就是常用发件箱，只有一个。</a:t>
            </a:r>
            <a:endParaRPr lang="en-US" altLang="zh-CN" sz="1600" dirty="0" smtClean="0">
              <a:solidFill>
                <a:srgbClr val="FF0000"/>
              </a:solidFill>
              <a:latin typeface="+mn-ea"/>
            </a:endParaRPr>
          </a:p>
          <a:p>
            <a:pPr marL="0" indent="0">
              <a:buNone/>
            </a:pPr>
            <a:r>
              <a:rPr lang="zh-CN" altLang="en-US" sz="1600" dirty="0" smtClean="0">
                <a:solidFill>
                  <a:srgbClr val="FF0000"/>
                </a:solidFill>
                <a:latin typeface="+mn-ea"/>
              </a:rPr>
              <a:t>动态</a:t>
            </a:r>
            <a:r>
              <a:rPr lang="zh-CN" altLang="en-US" sz="1600" dirty="0">
                <a:solidFill>
                  <a:srgbClr val="FF0000"/>
                </a:solidFill>
                <a:latin typeface="+mn-ea"/>
              </a:rPr>
              <a:t>发件</a:t>
            </a:r>
            <a:r>
              <a:rPr lang="zh-CN" altLang="en-US" sz="1600" dirty="0" smtClean="0">
                <a:solidFill>
                  <a:srgbClr val="FF0000"/>
                </a:solidFill>
                <a:latin typeface="+mn-ea"/>
              </a:rPr>
              <a:t>箱就是用于群发的发件箱，可以有很多个。</a:t>
            </a:r>
            <a:endParaRPr lang="en-US" altLang="zh-CN" sz="1600" dirty="0" smtClean="0">
              <a:solidFill>
                <a:srgbClr val="FF0000"/>
              </a:solidFill>
              <a:latin typeface="+mn-ea"/>
            </a:endParaRPr>
          </a:p>
          <a:p>
            <a:pPr marL="0" indent="0">
              <a:buNone/>
            </a:pPr>
            <a:r>
              <a:rPr lang="zh-CN" altLang="en-US" sz="1600" dirty="0">
                <a:solidFill>
                  <a:srgbClr val="FF0000"/>
                </a:solidFill>
                <a:latin typeface="+mn-ea"/>
              </a:rPr>
              <a:t>温馨提示：不要使用主发件</a:t>
            </a:r>
            <a:r>
              <a:rPr lang="zh-CN" altLang="en-US" sz="1600" dirty="0" smtClean="0">
                <a:solidFill>
                  <a:srgbClr val="FF0000"/>
                </a:solidFill>
                <a:latin typeface="+mn-ea"/>
              </a:rPr>
              <a:t>箱来群发邮件，以防拉黑不能使用。</a:t>
            </a:r>
            <a:endParaRPr lang="en-US" altLang="zh-CN" sz="1600" dirty="0" smtClean="0">
              <a:solidFill>
                <a:srgbClr val="FF0000"/>
              </a:solidFill>
              <a:latin typeface="+mn-ea"/>
            </a:endParaRPr>
          </a:p>
          <a:p>
            <a:pPr marL="0" indent="0">
              <a:buNone/>
            </a:pPr>
            <a:r>
              <a:rPr lang="en-US" altLang="zh-CN" sz="1600" dirty="0" smtClean="0">
                <a:latin typeface="+mn-ea"/>
              </a:rPr>
              <a:t>4.1 </a:t>
            </a:r>
            <a:r>
              <a:rPr lang="zh-CN" altLang="en-US" sz="1600" dirty="0" smtClean="0">
                <a:latin typeface="+mn-ea"/>
              </a:rPr>
              <a:t>主发件箱设置</a:t>
            </a:r>
            <a:endParaRPr lang="en-US" altLang="zh-CN" sz="1600" dirty="0" smtClean="0">
              <a:latin typeface="+mn-ea"/>
            </a:endParaRPr>
          </a:p>
          <a:p>
            <a:pPr marL="0" indent="0">
              <a:buNone/>
            </a:pPr>
            <a:r>
              <a:rPr lang="en-US" altLang="zh-CN" sz="1600" dirty="0" smtClean="0">
                <a:latin typeface="+mn-ea"/>
              </a:rPr>
              <a:t>4.1.1 </a:t>
            </a:r>
            <a:r>
              <a:rPr lang="en-US" altLang="zh-CN" sz="1600" dirty="0">
                <a:latin typeface="+mn-ea"/>
              </a:rPr>
              <a:t>SMTP</a:t>
            </a:r>
            <a:r>
              <a:rPr lang="zh-CN" altLang="en-US" sz="1600" dirty="0" smtClean="0">
                <a:latin typeface="+mn-ea"/>
              </a:rPr>
              <a:t>服务器</a:t>
            </a:r>
            <a:endParaRPr lang="en-US" altLang="zh-CN" sz="1600" dirty="0" smtClean="0">
              <a:latin typeface="+mn-ea"/>
            </a:endParaRPr>
          </a:p>
          <a:p>
            <a:pPr marL="0" indent="0">
              <a:buNone/>
            </a:pPr>
            <a:r>
              <a:rPr lang="zh-CN" altLang="en-US" sz="1600" dirty="0" smtClean="0">
                <a:latin typeface="+mn-ea"/>
              </a:rPr>
              <a:t>就是发信</a:t>
            </a:r>
            <a:r>
              <a:rPr lang="zh-CN" altLang="en-US" sz="1600" dirty="0">
                <a:latin typeface="+mn-ea"/>
              </a:rPr>
              <a:t>的</a:t>
            </a:r>
            <a:r>
              <a:rPr lang="en-US" altLang="zh-CN" sz="1600" dirty="0">
                <a:latin typeface="+mn-ea"/>
              </a:rPr>
              <a:t>SMTP</a:t>
            </a:r>
            <a:r>
              <a:rPr lang="zh-CN" altLang="en-US" sz="1600" dirty="0">
                <a:latin typeface="+mn-ea"/>
              </a:rPr>
              <a:t>服务器地址</a:t>
            </a:r>
            <a:r>
              <a:rPr lang="zh-CN" altLang="en-US" sz="1600" dirty="0" smtClean="0">
                <a:latin typeface="+mn-ea"/>
              </a:rPr>
              <a:t>。比如</a:t>
            </a:r>
            <a:r>
              <a:rPr lang="en-US" altLang="zh-CN" sz="1600" dirty="0" smtClean="0">
                <a:latin typeface="+mn-ea"/>
              </a:rPr>
              <a:t>:smtp.gmail.com</a:t>
            </a:r>
            <a:r>
              <a:rPr lang="zh-CN" altLang="en-US" sz="1600" dirty="0" smtClean="0">
                <a:latin typeface="+mn-ea"/>
              </a:rPr>
              <a:t>。</a:t>
            </a:r>
            <a:endParaRPr lang="en-US" altLang="zh-CN" sz="1600" dirty="0" smtClean="0">
              <a:latin typeface="+mn-ea"/>
            </a:endParaRPr>
          </a:p>
          <a:p>
            <a:pPr marL="0" indent="0">
              <a:buNone/>
            </a:pPr>
            <a:r>
              <a:rPr lang="en-US" altLang="zh-CN" sz="1600" dirty="0" smtClean="0">
                <a:latin typeface="+mn-ea"/>
              </a:rPr>
              <a:t>4.1.2 </a:t>
            </a:r>
            <a:r>
              <a:rPr lang="en-US" altLang="zh-CN" sz="1600" dirty="0">
                <a:latin typeface="+mn-ea"/>
              </a:rPr>
              <a:t>SMTP</a:t>
            </a:r>
            <a:r>
              <a:rPr lang="zh-CN" altLang="en-US" sz="1600" dirty="0">
                <a:latin typeface="+mn-ea"/>
              </a:rPr>
              <a:t>服务器端口</a:t>
            </a:r>
            <a:endParaRPr lang="en-US" altLang="zh-CN" sz="1600" dirty="0" smtClean="0">
              <a:latin typeface="+mn-ea"/>
            </a:endParaRPr>
          </a:p>
          <a:p>
            <a:pPr marL="0" indent="0">
              <a:buNone/>
            </a:pPr>
            <a:r>
              <a:rPr lang="en-US" altLang="zh-CN" sz="1600" dirty="0">
                <a:latin typeface="+mn-ea"/>
              </a:rPr>
              <a:t>SMTP</a:t>
            </a:r>
            <a:r>
              <a:rPr lang="zh-CN" altLang="en-US" sz="1600" dirty="0">
                <a:latin typeface="+mn-ea"/>
              </a:rPr>
              <a:t>服务器端口</a:t>
            </a:r>
            <a:r>
              <a:rPr lang="zh-CN" altLang="en-US" sz="1600" dirty="0" smtClean="0">
                <a:latin typeface="+mn-ea"/>
              </a:rPr>
              <a:t>值，不同邮箱不一样，</a:t>
            </a:r>
            <a:r>
              <a:rPr lang="en-US" altLang="zh-CN" sz="1600" dirty="0" smtClean="0">
                <a:latin typeface="+mn-ea"/>
              </a:rPr>
              <a:t>Gmail</a:t>
            </a:r>
            <a:r>
              <a:rPr lang="zh-CN" altLang="en-US" sz="1600" dirty="0" smtClean="0">
                <a:latin typeface="+mn-ea"/>
              </a:rPr>
              <a:t>可能为</a:t>
            </a:r>
            <a:r>
              <a:rPr lang="en-US" altLang="zh-CN" sz="1600" dirty="0" smtClean="0">
                <a:latin typeface="+mn-ea"/>
              </a:rPr>
              <a:t>465</a:t>
            </a:r>
            <a:r>
              <a:rPr lang="zh-CN" altLang="en-US" sz="1600" dirty="0" smtClean="0">
                <a:latin typeface="+mn-ea"/>
              </a:rPr>
              <a:t>。</a:t>
            </a:r>
            <a:endParaRPr lang="en-US" altLang="zh-CN" sz="1600" dirty="0">
              <a:latin typeface="+mn-ea"/>
            </a:endParaRPr>
          </a:p>
          <a:p>
            <a:pPr marL="0" indent="0">
              <a:buNone/>
            </a:pPr>
            <a:r>
              <a:rPr lang="en-US" altLang="zh-CN" sz="1600" dirty="0" smtClean="0">
                <a:latin typeface="+mn-ea"/>
              </a:rPr>
              <a:t>4.1.3 </a:t>
            </a:r>
            <a:r>
              <a:rPr lang="zh-CN" altLang="en-US" sz="1600" dirty="0" smtClean="0">
                <a:latin typeface="+mn-ea"/>
              </a:rPr>
              <a:t>加密协议</a:t>
            </a:r>
            <a:endParaRPr lang="en-US" altLang="zh-CN" sz="1600" dirty="0" smtClean="0">
              <a:latin typeface="+mn-ea"/>
            </a:endParaRPr>
          </a:p>
          <a:p>
            <a:pPr marL="0" indent="0">
              <a:buNone/>
            </a:pPr>
            <a:r>
              <a:rPr lang="zh-CN" altLang="en-US" sz="1600" dirty="0"/>
              <a:t>允许</a:t>
            </a:r>
            <a:r>
              <a:rPr lang="en-US" altLang="zh-CN" sz="1600" dirty="0"/>
              <a:t>SMTP</a:t>
            </a:r>
            <a:r>
              <a:rPr lang="zh-CN" altLang="en-US" sz="1600" dirty="0"/>
              <a:t>服务器使用</a:t>
            </a:r>
            <a:r>
              <a:rPr lang="en-US" altLang="zh-CN" sz="1600" dirty="0"/>
              <a:t>SSL</a:t>
            </a:r>
            <a:r>
              <a:rPr lang="zh-CN" altLang="en-US" sz="1600" dirty="0"/>
              <a:t>加密通讯进行连接</a:t>
            </a:r>
            <a:r>
              <a:rPr lang="zh-CN" altLang="en-US" sz="1600" dirty="0" smtClean="0">
                <a:latin typeface="+mn-ea"/>
              </a:rPr>
              <a:t>。</a:t>
            </a:r>
            <a:endParaRPr lang="en-US" altLang="zh-CN" sz="1600" dirty="0" smtClean="0">
              <a:latin typeface="+mn-ea"/>
            </a:endParaRPr>
          </a:p>
          <a:p>
            <a:pPr marL="0" indent="0">
              <a:buNone/>
            </a:pPr>
            <a:r>
              <a:rPr lang="en-US" altLang="zh-CN" sz="1600" dirty="0" smtClean="0">
                <a:latin typeface="+mn-ea"/>
              </a:rPr>
              <a:t>4.1.4 </a:t>
            </a:r>
            <a:r>
              <a:rPr lang="zh-CN" altLang="en-US" sz="1600" dirty="0" smtClean="0">
                <a:latin typeface="+mn-ea"/>
              </a:rPr>
              <a:t>邮箱用户名和密码</a:t>
            </a:r>
            <a:endParaRPr lang="en-US" altLang="zh-CN" sz="1600" dirty="0" smtClean="0">
              <a:latin typeface="+mn-ea"/>
            </a:endParaRPr>
          </a:p>
          <a:p>
            <a:pPr marL="0" indent="0">
              <a:buNone/>
            </a:pPr>
            <a:r>
              <a:rPr lang="zh-CN" altLang="en-US" sz="1600" dirty="0" smtClean="0">
                <a:latin typeface="+mn-ea"/>
              </a:rPr>
              <a:t>邮件账户格式：</a:t>
            </a:r>
            <a:r>
              <a:rPr lang="en-US" altLang="zh-CN" sz="1600" dirty="0" smtClean="0">
                <a:latin typeface="+mn-ea"/>
                <a:hlinkClick r:id="rId2"/>
              </a:rPr>
              <a:t>yourname@gmail.com</a:t>
            </a:r>
            <a:r>
              <a:rPr lang="zh-CN" altLang="en-US" sz="1600" dirty="0" smtClean="0">
                <a:latin typeface="+mn-ea"/>
              </a:rPr>
              <a:t>，密码只有您知道，哈哈。</a:t>
            </a:r>
            <a:endParaRPr lang="en-US" altLang="zh-CN" sz="1600" dirty="0" smtClean="0">
              <a:latin typeface="+mn-ea"/>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0232" y="692696"/>
            <a:ext cx="2453440" cy="5466070"/>
          </a:xfrm>
          <a:prstGeom prst="rect">
            <a:avLst/>
          </a:prstGeom>
          <a:noFill/>
          <a:ln w="9525">
            <a:solidFill>
              <a:schemeClr val="bg2"/>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462557759"/>
      </p:ext>
    </p:extLst>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4.2 </a:t>
            </a:r>
            <a:r>
              <a:rPr lang="zh-CN" altLang="en-US" dirty="0" smtClean="0"/>
              <a:t>发</a:t>
            </a:r>
            <a:r>
              <a:rPr lang="zh-CN" altLang="en-US" dirty="0" smtClean="0"/>
              <a:t>件箱</a:t>
            </a:r>
            <a:r>
              <a:rPr lang="zh-CN" altLang="en-US" dirty="0" smtClean="0">
                <a:latin typeface="+mn-ea"/>
              </a:rPr>
              <a:t>设置－群发箱</a:t>
            </a:r>
            <a:endParaRPr lang="zh-CN" altLang="en-US" dirty="0"/>
          </a:p>
        </p:txBody>
      </p:sp>
      <p:sp>
        <p:nvSpPr>
          <p:cNvPr id="19459" name="Rectangle 3"/>
          <p:cNvSpPr>
            <a:spLocks noGrp="1" noChangeArrowheads="1"/>
          </p:cNvSpPr>
          <p:nvPr>
            <p:ph type="body" idx="1"/>
          </p:nvPr>
        </p:nvSpPr>
        <p:spPr>
          <a:xfrm>
            <a:off x="899592" y="1556792"/>
            <a:ext cx="7344816" cy="5040560"/>
          </a:xfrm>
        </p:spPr>
        <p:txBody>
          <a:bodyPr/>
          <a:lstStyle/>
          <a:p>
            <a:pPr marL="0" indent="0">
              <a:buNone/>
            </a:pPr>
            <a:r>
              <a:rPr lang="zh-CN" altLang="en-US" sz="1600" dirty="0">
                <a:latin typeface="+mn-ea"/>
              </a:rPr>
              <a:t>客维通提供了两种发件箱：主发件</a:t>
            </a:r>
            <a:r>
              <a:rPr lang="zh-CN" altLang="en-US" sz="1600" dirty="0" smtClean="0">
                <a:latin typeface="+mn-ea"/>
              </a:rPr>
              <a:t>箱、动态</a:t>
            </a:r>
            <a:r>
              <a:rPr lang="zh-CN" altLang="en-US" sz="1600" dirty="0">
                <a:latin typeface="+mn-ea"/>
              </a:rPr>
              <a:t>发件箱</a:t>
            </a:r>
            <a:r>
              <a:rPr lang="zh-CN" altLang="en-US" sz="1600" dirty="0" smtClean="0">
                <a:latin typeface="+mn-ea"/>
              </a:rPr>
              <a:t>。</a:t>
            </a:r>
            <a:endParaRPr lang="en-US" altLang="zh-CN" sz="1600" dirty="0" smtClean="0">
              <a:latin typeface="+mn-ea"/>
            </a:endParaRPr>
          </a:p>
          <a:p>
            <a:pPr marL="0" indent="0">
              <a:buNone/>
            </a:pPr>
            <a:r>
              <a:rPr lang="zh-CN" altLang="en-US" sz="1600" dirty="0">
                <a:solidFill>
                  <a:srgbClr val="FF0000"/>
                </a:solidFill>
                <a:latin typeface="+mn-ea"/>
              </a:rPr>
              <a:t>主发件</a:t>
            </a:r>
            <a:r>
              <a:rPr lang="zh-CN" altLang="en-US" sz="1600" dirty="0" smtClean="0">
                <a:solidFill>
                  <a:srgbClr val="FF0000"/>
                </a:solidFill>
                <a:latin typeface="+mn-ea"/>
              </a:rPr>
              <a:t>箱就是常用发件箱，只有一个。</a:t>
            </a:r>
            <a:endParaRPr lang="en-US" altLang="zh-CN" sz="1600" dirty="0" smtClean="0">
              <a:solidFill>
                <a:srgbClr val="FF0000"/>
              </a:solidFill>
              <a:latin typeface="+mn-ea"/>
            </a:endParaRPr>
          </a:p>
          <a:p>
            <a:pPr marL="0" indent="0">
              <a:buNone/>
            </a:pPr>
            <a:r>
              <a:rPr lang="zh-CN" altLang="en-US" sz="1600" dirty="0" smtClean="0">
                <a:solidFill>
                  <a:srgbClr val="FF0000"/>
                </a:solidFill>
                <a:latin typeface="+mn-ea"/>
              </a:rPr>
              <a:t>动态</a:t>
            </a:r>
            <a:r>
              <a:rPr lang="zh-CN" altLang="en-US" sz="1600" dirty="0">
                <a:solidFill>
                  <a:srgbClr val="FF0000"/>
                </a:solidFill>
                <a:latin typeface="+mn-ea"/>
              </a:rPr>
              <a:t>发件</a:t>
            </a:r>
            <a:r>
              <a:rPr lang="zh-CN" altLang="en-US" sz="1600" dirty="0" smtClean="0">
                <a:solidFill>
                  <a:srgbClr val="FF0000"/>
                </a:solidFill>
                <a:latin typeface="+mn-ea"/>
              </a:rPr>
              <a:t>箱就是用于群发的发件箱，可以有很多个。</a:t>
            </a:r>
            <a:endParaRPr lang="en-US" altLang="zh-CN" sz="1600" dirty="0" smtClean="0">
              <a:solidFill>
                <a:srgbClr val="FF0000"/>
              </a:solidFill>
              <a:latin typeface="+mn-ea"/>
            </a:endParaRPr>
          </a:p>
          <a:p>
            <a:pPr marL="0" indent="0">
              <a:buNone/>
            </a:pPr>
            <a:r>
              <a:rPr lang="zh-CN" altLang="en-US" sz="1600" dirty="0">
                <a:solidFill>
                  <a:srgbClr val="FF0000"/>
                </a:solidFill>
                <a:latin typeface="+mn-ea"/>
              </a:rPr>
              <a:t>温馨提示：不要使用主发件</a:t>
            </a:r>
            <a:r>
              <a:rPr lang="zh-CN" altLang="en-US" sz="1600" dirty="0" smtClean="0">
                <a:solidFill>
                  <a:srgbClr val="FF0000"/>
                </a:solidFill>
                <a:latin typeface="+mn-ea"/>
              </a:rPr>
              <a:t>箱来群发邮件，以防拉黑不能使用。</a:t>
            </a:r>
            <a:endParaRPr lang="en-US" altLang="zh-CN" sz="1600" dirty="0" smtClean="0">
              <a:solidFill>
                <a:srgbClr val="FF0000"/>
              </a:solidFill>
              <a:latin typeface="+mn-ea"/>
            </a:endParaRPr>
          </a:p>
          <a:p>
            <a:pPr marL="0" indent="0">
              <a:buNone/>
            </a:pPr>
            <a:r>
              <a:rPr lang="en-US" altLang="zh-CN" sz="1600" dirty="0" smtClean="0">
                <a:latin typeface="+mn-ea"/>
              </a:rPr>
              <a:t>4.2 </a:t>
            </a:r>
            <a:r>
              <a:rPr lang="zh-CN" altLang="en-US" sz="1600" dirty="0" smtClean="0">
                <a:latin typeface="+mn-ea"/>
              </a:rPr>
              <a:t>群发发件箱设置</a:t>
            </a:r>
            <a:endParaRPr lang="en-US" altLang="zh-CN" sz="1600" dirty="0" smtClean="0">
              <a:latin typeface="+mn-ea"/>
            </a:endParaRPr>
          </a:p>
          <a:p>
            <a:pPr marL="0" indent="0">
              <a:buNone/>
            </a:pPr>
            <a:r>
              <a:rPr lang="zh-CN" altLang="en-US" sz="1600" dirty="0" smtClean="0">
                <a:latin typeface="+mn-ea"/>
              </a:rPr>
              <a:t>软件提供了很多添加群发发件箱的方法，简单说明如下：</a:t>
            </a:r>
            <a:endParaRPr lang="en-US" altLang="zh-CN" sz="1600" dirty="0" smtClean="0">
              <a:latin typeface="+mn-ea"/>
            </a:endParaRPr>
          </a:p>
          <a:p>
            <a:pPr marL="0" indent="0">
              <a:buNone/>
            </a:pPr>
            <a:r>
              <a:rPr lang="zh-CN" altLang="en-US" sz="1600" dirty="0" smtClean="0">
                <a:latin typeface="+mn-ea"/>
              </a:rPr>
              <a:t>方法一：导入法</a:t>
            </a:r>
            <a:endParaRPr lang="en-US" altLang="zh-CN" sz="1600" dirty="0" smtClean="0">
              <a:latin typeface="+mn-ea"/>
            </a:endParaRPr>
          </a:p>
          <a:p>
            <a:pPr marL="0" indent="0">
              <a:buNone/>
            </a:pPr>
            <a:r>
              <a:rPr lang="zh-CN" altLang="en-US" sz="1600" dirty="0" smtClean="0">
                <a:latin typeface="+mn-ea"/>
              </a:rPr>
              <a:t>这是最快和最简单的</a:t>
            </a:r>
            <a:r>
              <a:rPr lang="zh-CN" altLang="en-US" sz="1600" dirty="0" smtClean="0">
                <a:latin typeface="+mn-ea"/>
              </a:rPr>
              <a:t>方法</a:t>
            </a:r>
            <a:r>
              <a:rPr lang="en-US" altLang="zh-CN" sz="1600" dirty="0" smtClean="0">
                <a:latin typeface="+mn-ea"/>
              </a:rPr>
              <a:t>,</a:t>
            </a:r>
            <a:r>
              <a:rPr lang="zh-CN" altLang="en-US" sz="1600" dirty="0" smtClean="0">
                <a:latin typeface="+mn-ea"/>
              </a:rPr>
              <a:t>一</a:t>
            </a:r>
            <a:r>
              <a:rPr lang="zh-CN" altLang="en-US" sz="1600" dirty="0" smtClean="0">
                <a:latin typeface="+mn-ea"/>
              </a:rPr>
              <a:t>次可导</a:t>
            </a:r>
            <a:r>
              <a:rPr lang="zh-CN" altLang="en-US" sz="1600" dirty="0" smtClean="0">
                <a:latin typeface="+mn-ea"/>
              </a:rPr>
              <a:t>入多个发</a:t>
            </a:r>
            <a:r>
              <a:rPr lang="zh-CN" altLang="en-US" sz="1600" dirty="0" smtClean="0">
                <a:latin typeface="+mn-ea"/>
              </a:rPr>
              <a:t>件</a:t>
            </a:r>
            <a:r>
              <a:rPr lang="zh-CN" altLang="en-US" sz="1600" dirty="0" smtClean="0">
                <a:latin typeface="+mn-ea"/>
              </a:rPr>
              <a:t>箱</a:t>
            </a:r>
            <a:r>
              <a:rPr lang="en-US" altLang="zh-CN" sz="1600" dirty="0" smtClean="0">
                <a:latin typeface="+mn-ea"/>
              </a:rPr>
              <a:t>,</a:t>
            </a:r>
            <a:r>
              <a:rPr lang="zh-CN" altLang="en-US" sz="1600" dirty="0" smtClean="0">
                <a:latin typeface="+mn-ea"/>
              </a:rPr>
              <a:t>建议使用</a:t>
            </a:r>
            <a:r>
              <a:rPr lang="en-US" altLang="zh-CN" sz="1600" dirty="0" smtClean="0">
                <a:latin typeface="+mn-ea"/>
              </a:rPr>
              <a:t>,</a:t>
            </a:r>
            <a:r>
              <a:rPr lang="zh-CN" altLang="en-US" sz="1600" dirty="0" smtClean="0">
                <a:latin typeface="+mn-ea"/>
              </a:rPr>
              <a:t>详</a:t>
            </a:r>
            <a:r>
              <a:rPr lang="zh-CN" altLang="en-US" sz="1600" dirty="0" smtClean="0">
                <a:latin typeface="+mn-ea"/>
              </a:rPr>
              <a:t>见</a:t>
            </a:r>
            <a:r>
              <a:rPr lang="en-US" altLang="zh-CN" sz="1600" dirty="0" smtClean="0">
                <a:latin typeface="+mn-ea"/>
              </a:rPr>
              <a:t>Part2</a:t>
            </a:r>
            <a:r>
              <a:rPr lang="zh-CN" altLang="en-US" sz="1600" dirty="0" smtClean="0">
                <a:latin typeface="+mn-ea"/>
              </a:rPr>
              <a:t>的</a:t>
            </a:r>
            <a:r>
              <a:rPr lang="en-US" altLang="zh-CN" sz="1600" dirty="0" smtClean="0">
                <a:latin typeface="+mn-ea"/>
              </a:rPr>
              <a:t>2.3</a:t>
            </a:r>
            <a:r>
              <a:rPr lang="zh-CN" altLang="en-US" sz="1600" dirty="0" smtClean="0">
                <a:latin typeface="+mn-ea"/>
              </a:rPr>
              <a:t>项</a:t>
            </a:r>
            <a:r>
              <a:rPr lang="zh-CN" altLang="en-US" sz="1600" dirty="0" smtClean="0">
                <a:latin typeface="+mn-ea"/>
              </a:rPr>
              <a:t>。</a:t>
            </a:r>
            <a:endParaRPr lang="en-US" altLang="zh-CN" sz="1600" dirty="0">
              <a:latin typeface="+mn-ea"/>
            </a:endParaRPr>
          </a:p>
          <a:p>
            <a:pPr marL="0" indent="0">
              <a:buNone/>
            </a:pPr>
            <a:r>
              <a:rPr lang="zh-CN" altLang="en-US" sz="1600" dirty="0" smtClean="0">
                <a:latin typeface="+mn-ea"/>
              </a:rPr>
              <a:t>方法二：</a:t>
            </a:r>
            <a:r>
              <a:rPr lang="zh-CN" altLang="en-US" sz="1600" dirty="0">
                <a:latin typeface="+mn-ea"/>
              </a:rPr>
              <a:t>批加发件邮箱</a:t>
            </a:r>
            <a:endParaRPr lang="en-US" altLang="zh-CN" sz="1600" dirty="0">
              <a:latin typeface="+mn-ea"/>
            </a:endParaRPr>
          </a:p>
          <a:p>
            <a:pPr marL="0" indent="0">
              <a:buNone/>
            </a:pPr>
            <a:r>
              <a:rPr lang="zh-CN" altLang="en-US" sz="1600" dirty="0">
                <a:latin typeface="+mn-ea"/>
              </a:rPr>
              <a:t>点击左侧栏左下角发件箱设置部分的“批加发件邮箱”，按要求输入，保存</a:t>
            </a:r>
            <a:r>
              <a:rPr lang="zh-CN" altLang="en-US" sz="1600" dirty="0" smtClean="0">
                <a:latin typeface="+mn-ea"/>
              </a:rPr>
              <a:t>。</a:t>
            </a:r>
            <a:endParaRPr lang="en-US" altLang="zh-CN" sz="1600" dirty="0" smtClean="0">
              <a:latin typeface="+mn-ea"/>
            </a:endParaRPr>
          </a:p>
          <a:p>
            <a:pPr marL="0" indent="0">
              <a:buNone/>
            </a:pPr>
            <a:r>
              <a:rPr lang="zh-CN" altLang="en-US" sz="1600" dirty="0" smtClean="0">
                <a:latin typeface="+mn-ea"/>
              </a:rPr>
              <a:t>方法三：</a:t>
            </a:r>
            <a:r>
              <a:rPr lang="zh-CN" altLang="en-US" sz="1600" dirty="0">
                <a:latin typeface="+mn-ea"/>
              </a:rPr>
              <a:t>添动态发件箱</a:t>
            </a:r>
            <a:endParaRPr lang="en-US" altLang="zh-CN" sz="1600" dirty="0" smtClean="0">
              <a:latin typeface="+mn-ea"/>
            </a:endParaRPr>
          </a:p>
          <a:p>
            <a:pPr marL="0" indent="0">
              <a:buNone/>
            </a:pPr>
            <a:r>
              <a:rPr lang="zh-CN" altLang="en-US" sz="1600" dirty="0">
                <a:latin typeface="+mn-ea"/>
              </a:rPr>
              <a:t>点击左侧栏左下角发件箱设置部分的</a:t>
            </a:r>
            <a:r>
              <a:rPr lang="zh-CN" altLang="en-US" sz="1600" dirty="0" smtClean="0">
                <a:latin typeface="+mn-ea"/>
              </a:rPr>
              <a:t>“</a:t>
            </a:r>
            <a:r>
              <a:rPr lang="zh-CN" altLang="en-US" sz="1600" dirty="0">
                <a:latin typeface="+mn-ea"/>
              </a:rPr>
              <a:t>添动态发件</a:t>
            </a:r>
            <a:r>
              <a:rPr lang="zh-CN" altLang="en-US" sz="1600" dirty="0" smtClean="0">
                <a:latin typeface="+mn-ea"/>
              </a:rPr>
              <a:t>箱”</a:t>
            </a:r>
            <a:r>
              <a:rPr lang="zh-CN" altLang="en-US" sz="1600" dirty="0">
                <a:latin typeface="+mn-ea"/>
              </a:rPr>
              <a:t>，此</a:t>
            </a:r>
            <a:r>
              <a:rPr lang="zh-CN" altLang="en-US" sz="1600" dirty="0" smtClean="0">
                <a:latin typeface="+mn-ea"/>
              </a:rPr>
              <a:t>种方法一次只能添加一个群发发件</a:t>
            </a:r>
            <a:r>
              <a:rPr lang="zh-CN" altLang="en-US" sz="1600" dirty="0" smtClean="0">
                <a:latin typeface="+mn-ea"/>
              </a:rPr>
              <a:t>箱</a:t>
            </a:r>
            <a:r>
              <a:rPr lang="zh-CN" altLang="en-US" sz="1600" dirty="0" smtClean="0">
                <a:latin typeface="+mn-ea"/>
              </a:rPr>
              <a:t>，操作</a:t>
            </a:r>
            <a:r>
              <a:rPr lang="zh-CN" altLang="en-US" sz="1600" dirty="0" smtClean="0">
                <a:latin typeface="+mn-ea"/>
              </a:rPr>
              <a:t>方法</a:t>
            </a:r>
            <a:r>
              <a:rPr lang="zh-CN" altLang="en-US" sz="1600" dirty="0" smtClean="0">
                <a:latin typeface="+mn-ea"/>
              </a:rPr>
              <a:t>类同</a:t>
            </a:r>
            <a:r>
              <a:rPr lang="zh-CN" altLang="en-US" sz="1600" b="1" dirty="0">
                <a:latin typeface="+mn-ea"/>
              </a:rPr>
              <a:t>主发件箱</a:t>
            </a:r>
            <a:r>
              <a:rPr lang="zh-CN" altLang="en-US" sz="1600" b="1" dirty="0" smtClean="0">
                <a:latin typeface="+mn-ea"/>
              </a:rPr>
              <a:t>设置</a:t>
            </a:r>
            <a:r>
              <a:rPr lang="zh-CN" altLang="en-US" sz="1600" dirty="0" smtClean="0">
                <a:latin typeface="+mn-ea"/>
              </a:rPr>
              <a:t>，参阅即可</a:t>
            </a:r>
            <a:r>
              <a:rPr lang="zh-CN" altLang="en-US" sz="1600" dirty="0" smtClean="0">
                <a:latin typeface="+mn-ea"/>
              </a:rPr>
              <a:t>。</a:t>
            </a:r>
            <a:endParaRPr lang="en-US" altLang="zh-CN" sz="1600" dirty="0" smtClean="0">
              <a:latin typeface="+mn-ea"/>
            </a:endParaRPr>
          </a:p>
          <a:p>
            <a:pPr marL="0" indent="0">
              <a:buNone/>
            </a:pPr>
            <a:r>
              <a:rPr lang="zh-CN" altLang="en-US" sz="1600" dirty="0" smtClean="0">
                <a:latin typeface="+mn-ea"/>
              </a:rPr>
              <a:t>温馨</a:t>
            </a:r>
            <a:r>
              <a:rPr lang="zh-CN" altLang="en-US" sz="1600" dirty="0" smtClean="0">
                <a:latin typeface="+mn-ea"/>
              </a:rPr>
              <a:t>提示：必须设置好发件箱，才能发件邮箱。</a:t>
            </a:r>
            <a:endParaRPr lang="en-US" altLang="zh-CN" sz="1600" dirty="0" smtClean="0">
              <a:latin typeface="+mn-ea"/>
            </a:endParaRPr>
          </a:p>
        </p:txBody>
      </p:sp>
    </p:spTree>
    <p:extLst>
      <p:ext uri="{BB962C8B-B14F-4D97-AF65-F5344CB8AC3E}">
        <p14:creationId xmlns:p14="http://schemas.microsoft.com/office/powerpoint/2010/main" val="2467188048"/>
      </p:ext>
    </p:extLst>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99592" y="1340768"/>
            <a:ext cx="7344816" cy="3886200"/>
          </a:xfrm>
        </p:spPr>
        <p:txBody>
          <a:bodyPr/>
          <a:lstStyle/>
          <a:p>
            <a:pPr marL="0" indent="0" algn="ctr">
              <a:buNone/>
            </a:pPr>
            <a:endParaRPr lang="en-US" altLang="zh-CN" sz="800" dirty="0" smtClean="0">
              <a:solidFill>
                <a:srgbClr val="FF0000"/>
              </a:solidFill>
              <a:latin typeface="+mj-lt"/>
            </a:endParaRPr>
          </a:p>
          <a:p>
            <a:pPr marL="0" indent="0" algn="ctr">
              <a:buNone/>
            </a:pPr>
            <a:r>
              <a:rPr lang="en-US" altLang="zh-CN" sz="6000" dirty="0" smtClean="0">
                <a:solidFill>
                  <a:srgbClr val="FF0000"/>
                </a:solidFill>
                <a:latin typeface="+mj-lt"/>
              </a:rPr>
              <a:t>PART 8</a:t>
            </a:r>
          </a:p>
          <a:p>
            <a:pPr marL="0" indent="0" algn="ctr">
              <a:buNone/>
            </a:pPr>
            <a:r>
              <a:rPr lang="en-US" altLang="zh-CN" sz="6000" dirty="0" smtClean="0">
                <a:solidFill>
                  <a:srgbClr val="FF0000"/>
                </a:solidFill>
                <a:latin typeface="+mj-lt"/>
              </a:rPr>
              <a:t>SMS</a:t>
            </a:r>
            <a:r>
              <a:rPr lang="zh-CN" altLang="en-US" sz="6000" dirty="0" smtClean="0">
                <a:solidFill>
                  <a:srgbClr val="FF0000"/>
                </a:solidFill>
                <a:latin typeface="+mj-lt"/>
              </a:rPr>
              <a:t>设置</a:t>
            </a:r>
            <a:r>
              <a:rPr lang="en-US" altLang="zh-CN" sz="6000" dirty="0">
                <a:solidFill>
                  <a:srgbClr val="FF0000"/>
                </a:solidFill>
                <a:latin typeface="+mj-lt"/>
              </a:rPr>
              <a:t/>
            </a:r>
            <a:br>
              <a:rPr lang="en-US" altLang="zh-CN" sz="6000" dirty="0">
                <a:solidFill>
                  <a:srgbClr val="FF0000"/>
                </a:solidFill>
                <a:latin typeface="+mj-lt"/>
              </a:rPr>
            </a:br>
            <a:r>
              <a:rPr lang="en-US" altLang="zh-CN" sz="6000" dirty="0" smtClean="0">
                <a:solidFill>
                  <a:srgbClr val="FF0000"/>
                </a:solidFill>
                <a:latin typeface="+mj-lt"/>
              </a:rPr>
              <a:t>SMS SETTINGS</a:t>
            </a:r>
            <a:r>
              <a:rPr lang="zh-CN" altLang="en-US" sz="6000" dirty="0" smtClean="0">
                <a:solidFill>
                  <a:srgbClr val="FF0000"/>
                </a:solidFill>
                <a:latin typeface="+mj-lt"/>
              </a:rPr>
              <a:t>　</a:t>
            </a:r>
            <a:endParaRPr lang="zh-CN" altLang="en-US" sz="6000" dirty="0">
              <a:solidFill>
                <a:srgbClr val="FF0000"/>
              </a:solidFill>
              <a:latin typeface="+mj-lt"/>
            </a:endParaRPr>
          </a:p>
        </p:txBody>
      </p:sp>
    </p:spTree>
    <p:extLst>
      <p:ext uri="{BB962C8B-B14F-4D97-AF65-F5344CB8AC3E}">
        <p14:creationId xmlns:p14="http://schemas.microsoft.com/office/powerpoint/2010/main" val="1542054371"/>
      </p:ext>
    </p:extLst>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1.</a:t>
            </a:r>
            <a:r>
              <a:rPr lang="zh-CN" altLang="en-US" dirty="0">
                <a:latin typeface="+mn-ea"/>
              </a:rPr>
              <a:t>添加短信账号</a:t>
            </a:r>
            <a:endParaRPr lang="zh-CN" altLang="en-US" dirty="0"/>
          </a:p>
        </p:txBody>
      </p:sp>
      <p:sp>
        <p:nvSpPr>
          <p:cNvPr id="19459" name="Rectangle 3"/>
          <p:cNvSpPr>
            <a:spLocks noGrp="1" noChangeArrowheads="1"/>
          </p:cNvSpPr>
          <p:nvPr>
            <p:ph type="body" idx="1"/>
          </p:nvPr>
        </p:nvSpPr>
        <p:spPr>
          <a:xfrm>
            <a:off x="899592" y="1484784"/>
            <a:ext cx="7344816" cy="5112568"/>
          </a:xfrm>
        </p:spPr>
        <p:txBody>
          <a:bodyPr/>
          <a:lstStyle/>
          <a:p>
            <a:pPr marL="0" indent="0">
              <a:buNone/>
            </a:pPr>
            <a:r>
              <a:rPr lang="zh-CN" altLang="en-US" sz="2000" dirty="0">
                <a:latin typeface="+mn-ea"/>
              </a:rPr>
              <a:t>点击左侧</a:t>
            </a:r>
            <a:r>
              <a:rPr lang="zh-CN" altLang="en-US" sz="2000" dirty="0" smtClean="0">
                <a:latin typeface="+mn-ea"/>
              </a:rPr>
              <a:t>栏</a:t>
            </a:r>
            <a:r>
              <a:rPr lang="zh-CN" altLang="en-US" sz="2000" dirty="0">
                <a:latin typeface="+mn-ea"/>
              </a:rPr>
              <a:t>左下</a:t>
            </a:r>
            <a:r>
              <a:rPr lang="zh-CN" altLang="en-US" sz="2000" dirty="0" smtClean="0">
                <a:latin typeface="+mn-ea"/>
              </a:rPr>
              <a:t>角短信设置部分的</a:t>
            </a:r>
            <a:endParaRPr lang="en-US" altLang="zh-CN" sz="2000" dirty="0" smtClean="0">
              <a:latin typeface="+mn-ea"/>
            </a:endParaRPr>
          </a:p>
          <a:p>
            <a:pPr marL="0" indent="0">
              <a:buNone/>
            </a:pPr>
            <a:r>
              <a:rPr lang="zh-CN" altLang="en-US" sz="2000" dirty="0" smtClean="0">
                <a:latin typeface="+mn-ea"/>
              </a:rPr>
              <a:t>“</a:t>
            </a:r>
            <a:r>
              <a:rPr lang="zh-CN" altLang="en-US" sz="2000" dirty="0">
                <a:latin typeface="+mn-ea"/>
              </a:rPr>
              <a:t>添加短信账号”，</a:t>
            </a:r>
            <a:r>
              <a:rPr lang="zh-CN" altLang="en-US" sz="2000" dirty="0" smtClean="0">
                <a:latin typeface="+mn-ea"/>
              </a:rPr>
              <a:t>打开</a:t>
            </a:r>
            <a:r>
              <a:rPr lang="zh-CN" altLang="en-US" sz="2000" dirty="0">
                <a:latin typeface="+mn-ea"/>
              </a:rPr>
              <a:t>短信</a:t>
            </a:r>
            <a:r>
              <a:rPr lang="zh-CN" altLang="en-US" sz="2000" dirty="0" smtClean="0">
                <a:latin typeface="+mn-ea"/>
              </a:rPr>
              <a:t>设置页面。</a:t>
            </a:r>
            <a:endParaRPr lang="en-US" altLang="zh-CN" sz="2000" dirty="0" smtClean="0">
              <a:latin typeface="+mn-ea"/>
            </a:endParaRPr>
          </a:p>
          <a:p>
            <a:pPr marL="0" indent="0">
              <a:buNone/>
            </a:pPr>
            <a:r>
              <a:rPr lang="en-US" altLang="zh-CN" sz="1800" dirty="0" smtClean="0">
                <a:latin typeface="+mn-ea"/>
              </a:rPr>
              <a:t>1.1 </a:t>
            </a:r>
            <a:r>
              <a:rPr lang="zh-CN" altLang="en-US" sz="1800" dirty="0" smtClean="0">
                <a:latin typeface="+mn-ea"/>
              </a:rPr>
              <a:t>用户名</a:t>
            </a:r>
            <a:endParaRPr lang="en-US" altLang="zh-CN" sz="1800" dirty="0">
              <a:latin typeface="+mn-ea"/>
            </a:endParaRPr>
          </a:p>
          <a:p>
            <a:pPr marL="0" indent="0">
              <a:buNone/>
            </a:pPr>
            <a:r>
              <a:rPr lang="zh-CN" altLang="en-US" sz="1600" dirty="0" smtClean="0">
                <a:latin typeface="+mn-ea"/>
              </a:rPr>
              <a:t>此用户名为客维通用户的用户名，</a:t>
            </a:r>
            <a:r>
              <a:rPr lang="zh-CN" altLang="en-US" sz="1200" dirty="0" smtClean="0">
                <a:latin typeface="+mn-ea"/>
              </a:rPr>
              <a:t>比如：</a:t>
            </a:r>
            <a:r>
              <a:rPr lang="en-US" altLang="zh-CN" sz="1200" dirty="0" err="1" smtClean="0">
                <a:latin typeface="+mn-ea"/>
              </a:rPr>
              <a:t>keweitong</a:t>
            </a:r>
            <a:r>
              <a:rPr lang="zh-CN" altLang="en-US" sz="1600" dirty="0" smtClean="0">
                <a:latin typeface="+mn-ea"/>
              </a:rPr>
              <a:t>。</a:t>
            </a:r>
            <a:endParaRPr lang="en-US" altLang="zh-CN" sz="1600" dirty="0" smtClean="0">
              <a:latin typeface="+mn-ea"/>
            </a:endParaRPr>
          </a:p>
          <a:p>
            <a:pPr marL="0" indent="0">
              <a:buNone/>
            </a:pPr>
            <a:r>
              <a:rPr lang="en-US" altLang="zh-CN" sz="1800" dirty="0" smtClean="0">
                <a:latin typeface="+mn-ea"/>
              </a:rPr>
              <a:t>1.2 </a:t>
            </a:r>
            <a:r>
              <a:rPr lang="zh-CN" altLang="en-US" sz="1800" dirty="0" smtClean="0">
                <a:latin typeface="+mn-ea"/>
              </a:rPr>
              <a:t>短</a:t>
            </a:r>
            <a:r>
              <a:rPr lang="zh-CN" altLang="en-US" sz="1800" dirty="0">
                <a:latin typeface="+mn-ea"/>
              </a:rPr>
              <a:t>信充值数量</a:t>
            </a:r>
            <a:endParaRPr lang="en-US" altLang="zh-CN" sz="1800" dirty="0" smtClean="0">
              <a:latin typeface="+mn-ea"/>
            </a:endParaRPr>
          </a:p>
          <a:p>
            <a:pPr marL="0" indent="0">
              <a:buNone/>
            </a:pPr>
            <a:r>
              <a:rPr lang="zh-CN" altLang="en-US" sz="1600" dirty="0" smtClean="0">
                <a:latin typeface="+mn-ea"/>
              </a:rPr>
              <a:t>就是给此</a:t>
            </a:r>
            <a:r>
              <a:rPr lang="zh-CN" altLang="en-US" sz="1600" dirty="0" smtClean="0">
                <a:latin typeface="+mn-ea"/>
              </a:rPr>
              <a:t>用户所充值的短信数量。</a:t>
            </a:r>
            <a:endParaRPr lang="en-US" altLang="zh-CN" sz="1600" dirty="0">
              <a:latin typeface="+mn-ea"/>
            </a:endParaRPr>
          </a:p>
          <a:p>
            <a:pPr marL="0" indent="0">
              <a:buNone/>
            </a:pPr>
            <a:r>
              <a:rPr lang="en-US" altLang="zh-CN" sz="1800" dirty="0" smtClean="0">
                <a:latin typeface="+mn-ea"/>
              </a:rPr>
              <a:t>1.3 </a:t>
            </a:r>
            <a:r>
              <a:rPr lang="zh-CN" altLang="en-US" sz="1800" dirty="0" smtClean="0">
                <a:latin typeface="+mn-ea"/>
              </a:rPr>
              <a:t>短</a:t>
            </a:r>
            <a:r>
              <a:rPr lang="zh-CN" altLang="en-US" sz="1800" dirty="0">
                <a:latin typeface="+mn-ea"/>
              </a:rPr>
              <a:t>信账户</a:t>
            </a:r>
            <a:endParaRPr lang="en-US" altLang="zh-CN" sz="1800" dirty="0" smtClean="0">
              <a:latin typeface="+mn-ea"/>
            </a:endParaRPr>
          </a:p>
          <a:p>
            <a:pPr marL="0" indent="0">
              <a:buNone/>
            </a:pPr>
            <a:r>
              <a:rPr lang="zh-CN" altLang="en-US" sz="1600" dirty="0" smtClean="0">
                <a:latin typeface="+mn-ea"/>
              </a:rPr>
              <a:t>就是</a:t>
            </a:r>
            <a:r>
              <a:rPr lang="zh-CN" altLang="en-US" sz="1600" dirty="0" smtClean="0">
                <a:latin typeface="+mn-ea"/>
              </a:rPr>
              <a:t>从第三方短信服务商购买短</a:t>
            </a:r>
            <a:r>
              <a:rPr lang="zh-CN" altLang="en-US" sz="1600" dirty="0" smtClean="0">
                <a:latin typeface="+mn-ea"/>
              </a:rPr>
              <a:t>信时的短信账户</a:t>
            </a:r>
            <a:r>
              <a:rPr lang="zh-CN" altLang="en-US" sz="1600" dirty="0" smtClean="0">
                <a:latin typeface="+mn-ea"/>
              </a:rPr>
              <a:t>。</a:t>
            </a:r>
            <a:endParaRPr lang="en-US" altLang="zh-CN" sz="1600" dirty="0" smtClean="0">
              <a:latin typeface="+mn-ea"/>
            </a:endParaRPr>
          </a:p>
          <a:p>
            <a:pPr marL="0" indent="0">
              <a:buNone/>
            </a:pPr>
            <a:r>
              <a:rPr lang="en-US" altLang="zh-CN" sz="1800" dirty="0" smtClean="0">
                <a:latin typeface="+mn-ea"/>
              </a:rPr>
              <a:t>1.4 </a:t>
            </a:r>
            <a:r>
              <a:rPr lang="zh-CN" altLang="en-US" sz="1800" dirty="0" smtClean="0">
                <a:latin typeface="+mn-ea"/>
              </a:rPr>
              <a:t>短</a:t>
            </a:r>
            <a:r>
              <a:rPr lang="zh-CN" altLang="en-US" sz="1800" dirty="0">
                <a:latin typeface="+mn-ea"/>
              </a:rPr>
              <a:t>信</a:t>
            </a:r>
            <a:r>
              <a:rPr lang="zh-CN" altLang="en-US" sz="1800" dirty="0" smtClean="0">
                <a:latin typeface="+mn-ea"/>
              </a:rPr>
              <a:t>渠道</a:t>
            </a:r>
            <a:endParaRPr lang="en-US" altLang="zh-CN" sz="1800" dirty="0" smtClean="0">
              <a:latin typeface="+mn-ea"/>
            </a:endParaRPr>
          </a:p>
          <a:p>
            <a:pPr marL="0" indent="0">
              <a:buNone/>
            </a:pPr>
            <a:r>
              <a:rPr lang="zh-CN" altLang="en-US" sz="1600" dirty="0" smtClean="0">
                <a:latin typeface="+mn-ea"/>
              </a:rPr>
              <a:t>就是您的短信渠道的</a:t>
            </a:r>
            <a:r>
              <a:rPr lang="en-US" altLang="zh-CN" sz="1600" dirty="0" smtClean="0">
                <a:latin typeface="+mn-ea"/>
              </a:rPr>
              <a:t>API</a:t>
            </a:r>
            <a:r>
              <a:rPr lang="zh-CN" altLang="en-US" sz="1600" dirty="0" smtClean="0">
                <a:latin typeface="+mn-ea"/>
              </a:rPr>
              <a:t>接口，如果不是默认渠道，</a:t>
            </a:r>
            <a:endParaRPr lang="en-US" altLang="zh-CN" sz="1600" dirty="0" smtClean="0">
              <a:latin typeface="+mn-ea"/>
            </a:endParaRPr>
          </a:p>
          <a:p>
            <a:pPr marL="0" indent="0">
              <a:buNone/>
            </a:pPr>
            <a:r>
              <a:rPr lang="zh-CN" altLang="en-US" sz="1600" dirty="0" smtClean="0">
                <a:latin typeface="+mn-ea"/>
              </a:rPr>
              <a:t>需要自行编写</a:t>
            </a:r>
            <a:r>
              <a:rPr lang="en-US" altLang="zh-CN" sz="1600" dirty="0" smtClean="0">
                <a:latin typeface="+mn-ea"/>
              </a:rPr>
              <a:t>API</a:t>
            </a:r>
            <a:r>
              <a:rPr lang="zh-CN" altLang="en-US" sz="1600" dirty="0" smtClean="0">
                <a:latin typeface="+mn-ea"/>
              </a:rPr>
              <a:t>接口代码。</a:t>
            </a:r>
            <a:endParaRPr lang="en-US" altLang="zh-CN" sz="1600" dirty="0" smtClean="0">
              <a:latin typeface="+mn-ea"/>
            </a:endParaRPr>
          </a:p>
          <a:p>
            <a:pPr marL="0" indent="0">
              <a:buNone/>
            </a:pPr>
            <a:r>
              <a:rPr lang="en-US" altLang="zh-CN" sz="1800" dirty="0" smtClean="0">
                <a:latin typeface="+mn-ea"/>
              </a:rPr>
              <a:t>1.5 </a:t>
            </a:r>
            <a:r>
              <a:rPr lang="zh-CN" altLang="en-US" sz="1800" dirty="0" smtClean="0">
                <a:latin typeface="+mn-ea"/>
              </a:rPr>
              <a:t>密码</a:t>
            </a:r>
            <a:endParaRPr lang="en-US" altLang="zh-CN" sz="1800" dirty="0" smtClean="0">
              <a:latin typeface="+mn-ea"/>
            </a:endParaRPr>
          </a:p>
          <a:p>
            <a:pPr marL="0" indent="0">
              <a:buNone/>
            </a:pPr>
            <a:r>
              <a:rPr lang="zh-CN" altLang="en-US" sz="1600" dirty="0">
                <a:latin typeface="+mn-ea"/>
              </a:rPr>
              <a:t>就是</a:t>
            </a:r>
            <a:r>
              <a:rPr lang="zh-CN" altLang="en-US" sz="1600" dirty="0" smtClean="0">
                <a:latin typeface="+mn-ea"/>
              </a:rPr>
              <a:t>您购买短信时渠道商给您的密码。完成后点击保存。</a:t>
            </a:r>
            <a:endParaRPr lang="en-US" altLang="zh-CN" sz="1600" dirty="0">
              <a:latin typeface="+mn-ea"/>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104" y="1556792"/>
            <a:ext cx="2724560" cy="4279751"/>
          </a:xfrm>
          <a:prstGeom prst="rect">
            <a:avLst/>
          </a:prstGeom>
          <a:noFill/>
          <a:ln w="9525">
            <a:solidFill>
              <a:schemeClr val="bg2"/>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142885713"/>
      </p:ext>
    </p:extLst>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smtClean="0"/>
              <a:t>2.</a:t>
            </a:r>
            <a:r>
              <a:rPr lang="zh-CN" altLang="en-US" dirty="0" smtClean="0">
                <a:latin typeface="+mn-ea"/>
              </a:rPr>
              <a:t>短信充值</a:t>
            </a:r>
            <a:endParaRPr lang="zh-CN" altLang="en-US" dirty="0"/>
          </a:p>
        </p:txBody>
      </p:sp>
      <p:sp>
        <p:nvSpPr>
          <p:cNvPr id="19459" name="Rectangle 3"/>
          <p:cNvSpPr>
            <a:spLocks noGrp="1" noChangeArrowheads="1"/>
          </p:cNvSpPr>
          <p:nvPr>
            <p:ph type="body" idx="1"/>
          </p:nvPr>
        </p:nvSpPr>
        <p:spPr>
          <a:xfrm>
            <a:off x="899592" y="1772816"/>
            <a:ext cx="7344816" cy="4824536"/>
          </a:xfrm>
        </p:spPr>
        <p:txBody>
          <a:bodyPr/>
          <a:lstStyle/>
          <a:p>
            <a:pPr marL="0" indent="0">
              <a:buNone/>
            </a:pPr>
            <a:r>
              <a:rPr lang="zh-CN" altLang="en-US" sz="2000" dirty="0">
                <a:latin typeface="+mn-ea"/>
              </a:rPr>
              <a:t>点击左侧</a:t>
            </a:r>
            <a:r>
              <a:rPr lang="zh-CN" altLang="en-US" sz="2000" dirty="0" smtClean="0">
                <a:latin typeface="+mn-ea"/>
              </a:rPr>
              <a:t>栏</a:t>
            </a:r>
            <a:r>
              <a:rPr lang="zh-CN" altLang="en-US" sz="2000" dirty="0">
                <a:latin typeface="+mn-ea"/>
              </a:rPr>
              <a:t>左下</a:t>
            </a:r>
            <a:r>
              <a:rPr lang="zh-CN" altLang="en-US" sz="2000" dirty="0" smtClean="0">
                <a:latin typeface="+mn-ea"/>
              </a:rPr>
              <a:t>角短信设置部分的“</a:t>
            </a:r>
            <a:r>
              <a:rPr lang="zh-CN" altLang="en-US" sz="2000" dirty="0">
                <a:latin typeface="+mn-ea"/>
              </a:rPr>
              <a:t>短信充值”，</a:t>
            </a:r>
            <a:r>
              <a:rPr lang="zh-CN" altLang="en-US" sz="2000" dirty="0" smtClean="0">
                <a:latin typeface="+mn-ea"/>
              </a:rPr>
              <a:t>打开</a:t>
            </a:r>
            <a:r>
              <a:rPr lang="zh-CN" altLang="en-US" sz="2000" dirty="0">
                <a:latin typeface="+mn-ea"/>
              </a:rPr>
              <a:t>短信</a:t>
            </a:r>
            <a:r>
              <a:rPr lang="zh-CN" altLang="en-US" sz="2000" dirty="0" smtClean="0">
                <a:latin typeface="+mn-ea"/>
              </a:rPr>
              <a:t>设置页面。</a:t>
            </a:r>
            <a:endParaRPr lang="en-US" altLang="zh-CN" sz="2000" dirty="0" smtClean="0">
              <a:latin typeface="+mn-ea"/>
            </a:endParaRPr>
          </a:p>
          <a:p>
            <a:pPr marL="0" indent="0">
              <a:buNone/>
            </a:pPr>
            <a:endParaRPr lang="en-US" altLang="zh-CN" sz="800" dirty="0" smtClean="0">
              <a:latin typeface="+mn-ea"/>
            </a:endParaRPr>
          </a:p>
          <a:p>
            <a:pPr marL="0" indent="0">
              <a:buNone/>
            </a:pPr>
            <a:r>
              <a:rPr lang="zh-CN" altLang="en-US" sz="1200" dirty="0">
                <a:latin typeface="+mn-ea"/>
              </a:rPr>
              <a:t>提示</a:t>
            </a:r>
            <a:r>
              <a:rPr lang="zh-CN" altLang="en-US" sz="1200" dirty="0" smtClean="0">
                <a:latin typeface="+mn-ea"/>
              </a:rPr>
              <a:t>：如果没有给某用户初始化短信账户，请先按上一步进行</a:t>
            </a:r>
            <a:r>
              <a:rPr lang="zh-CN" altLang="en-US" sz="1200" dirty="0" smtClean="0">
                <a:latin typeface="+mn-ea"/>
              </a:rPr>
              <a:t>处理；如果</a:t>
            </a:r>
            <a:r>
              <a:rPr lang="zh-CN" altLang="en-US" sz="1200" dirty="0" smtClean="0">
                <a:latin typeface="+mn-ea"/>
              </a:rPr>
              <a:t>已经初始化，才可进行这一步。</a:t>
            </a:r>
            <a:endParaRPr lang="en-US" altLang="zh-CN" sz="1200" dirty="0" smtClean="0">
              <a:latin typeface="+mn-ea"/>
            </a:endParaRPr>
          </a:p>
          <a:p>
            <a:pPr marL="0" indent="0">
              <a:buNone/>
            </a:pPr>
            <a:endParaRPr lang="en-US" altLang="zh-CN" sz="800" dirty="0" smtClean="0">
              <a:latin typeface="+mn-ea"/>
            </a:endParaRPr>
          </a:p>
          <a:p>
            <a:pPr marL="0" indent="0">
              <a:buNone/>
            </a:pPr>
            <a:r>
              <a:rPr lang="en-US" altLang="zh-CN" sz="1800" dirty="0" smtClean="0">
                <a:latin typeface="+mn-ea"/>
              </a:rPr>
              <a:t>2.1 </a:t>
            </a:r>
            <a:r>
              <a:rPr lang="zh-CN" altLang="en-US" sz="1800" dirty="0" smtClean="0">
                <a:latin typeface="+mn-ea"/>
              </a:rPr>
              <a:t>用户名</a:t>
            </a:r>
            <a:endParaRPr lang="en-US" altLang="zh-CN" sz="1800" dirty="0">
              <a:latin typeface="+mn-ea"/>
            </a:endParaRPr>
          </a:p>
          <a:p>
            <a:pPr marL="0" indent="0">
              <a:buNone/>
            </a:pPr>
            <a:r>
              <a:rPr lang="zh-CN" altLang="en-US" sz="1600" dirty="0" smtClean="0">
                <a:latin typeface="+mn-ea"/>
              </a:rPr>
              <a:t>此用户名为客维通用户的用户名，</a:t>
            </a:r>
            <a:r>
              <a:rPr lang="zh-CN" altLang="en-US" sz="1200" dirty="0" smtClean="0">
                <a:latin typeface="+mn-ea"/>
              </a:rPr>
              <a:t>比如：</a:t>
            </a:r>
            <a:r>
              <a:rPr lang="en-US" altLang="zh-CN" sz="1200" dirty="0" err="1" smtClean="0">
                <a:latin typeface="+mn-ea"/>
              </a:rPr>
              <a:t>keweitong</a:t>
            </a:r>
            <a:r>
              <a:rPr lang="zh-CN" altLang="en-US" sz="1600" dirty="0" smtClean="0">
                <a:latin typeface="+mn-ea"/>
              </a:rPr>
              <a:t>。</a:t>
            </a:r>
            <a:endParaRPr lang="en-US" altLang="zh-CN" sz="1600" dirty="0" smtClean="0">
              <a:latin typeface="+mn-ea"/>
            </a:endParaRPr>
          </a:p>
          <a:p>
            <a:pPr marL="0" indent="0">
              <a:buNone/>
            </a:pPr>
            <a:r>
              <a:rPr lang="en-US" altLang="zh-CN" sz="1800" dirty="0" smtClean="0">
                <a:latin typeface="+mn-ea"/>
              </a:rPr>
              <a:t>2.2 </a:t>
            </a:r>
            <a:r>
              <a:rPr lang="zh-CN" altLang="en-US" sz="1800" dirty="0" smtClean="0">
                <a:latin typeface="+mn-ea"/>
              </a:rPr>
              <a:t>短</a:t>
            </a:r>
            <a:r>
              <a:rPr lang="zh-CN" altLang="en-US" sz="1800" dirty="0">
                <a:latin typeface="+mn-ea"/>
              </a:rPr>
              <a:t>信充值数量</a:t>
            </a:r>
            <a:endParaRPr lang="en-US" altLang="zh-CN" sz="1800" dirty="0" smtClean="0">
              <a:latin typeface="+mn-ea"/>
            </a:endParaRPr>
          </a:p>
          <a:p>
            <a:pPr marL="0" indent="0">
              <a:buNone/>
            </a:pPr>
            <a:r>
              <a:rPr lang="zh-CN" altLang="en-US" sz="1600" dirty="0" smtClean="0">
                <a:latin typeface="+mn-ea"/>
              </a:rPr>
              <a:t>就是给此</a:t>
            </a:r>
            <a:r>
              <a:rPr lang="zh-CN" altLang="en-US" sz="1600" dirty="0" smtClean="0">
                <a:latin typeface="+mn-ea"/>
              </a:rPr>
              <a:t>用户所充</a:t>
            </a:r>
            <a:r>
              <a:rPr lang="zh-CN" altLang="en-US" sz="1600" dirty="0" smtClean="0">
                <a:latin typeface="+mn-ea"/>
              </a:rPr>
              <a:t>值</a:t>
            </a:r>
            <a:r>
              <a:rPr lang="zh-CN" altLang="en-US" sz="1600" dirty="0" smtClean="0">
                <a:latin typeface="+mn-ea"/>
              </a:rPr>
              <a:t>的短信数量。</a:t>
            </a:r>
            <a:endParaRPr lang="en-US" altLang="zh-CN" sz="1600" dirty="0">
              <a:latin typeface="+mn-ea"/>
            </a:endParaRPr>
          </a:p>
          <a:p>
            <a:pPr marL="0" indent="0">
              <a:buNone/>
            </a:pPr>
            <a:r>
              <a:rPr lang="en-US" altLang="zh-CN" sz="1800" dirty="0" smtClean="0">
                <a:latin typeface="+mn-ea"/>
              </a:rPr>
              <a:t>2.3 </a:t>
            </a:r>
            <a:r>
              <a:rPr lang="zh-CN" altLang="en-US" sz="1800" dirty="0" smtClean="0">
                <a:latin typeface="+mn-ea"/>
              </a:rPr>
              <a:t>保存</a:t>
            </a:r>
            <a:endParaRPr lang="en-US" altLang="zh-CN" sz="1800" dirty="0" smtClean="0">
              <a:latin typeface="+mn-ea"/>
            </a:endParaRPr>
          </a:p>
          <a:p>
            <a:pPr marL="0" indent="0">
              <a:buNone/>
            </a:pPr>
            <a:endParaRPr lang="en-US" altLang="zh-CN" sz="800" dirty="0">
              <a:latin typeface="+mn-ea"/>
            </a:endParaRPr>
          </a:p>
          <a:p>
            <a:pPr marL="0" indent="0">
              <a:buNone/>
            </a:pPr>
            <a:r>
              <a:rPr lang="zh-CN" altLang="en-US" sz="1200" dirty="0">
                <a:latin typeface="+mn-ea"/>
              </a:rPr>
              <a:t>温馨提示：</a:t>
            </a:r>
            <a:endParaRPr lang="en-US" altLang="zh-CN" sz="1200" dirty="0">
              <a:latin typeface="+mn-ea"/>
            </a:endParaRPr>
          </a:p>
          <a:p>
            <a:pPr marL="0" indent="0">
              <a:buNone/>
            </a:pPr>
            <a:r>
              <a:rPr lang="en-US" altLang="zh-CN" sz="1200" dirty="0">
                <a:latin typeface="+mn-ea"/>
              </a:rPr>
              <a:t>1</a:t>
            </a:r>
            <a:r>
              <a:rPr lang="zh-CN" altLang="en-US" sz="1200" dirty="0" smtClean="0">
                <a:latin typeface="+mn-ea"/>
              </a:rPr>
              <a:t>）必须在第三方短信提供商处</a:t>
            </a:r>
            <a:r>
              <a:rPr lang="zh-CN" altLang="en-US" sz="1200" dirty="0" smtClean="0">
                <a:latin typeface="+mn-ea"/>
              </a:rPr>
              <a:t>购买短</a:t>
            </a:r>
            <a:r>
              <a:rPr lang="zh-CN" altLang="en-US" sz="1200" dirty="0" smtClean="0">
                <a:latin typeface="+mn-ea"/>
              </a:rPr>
              <a:t>信，并在客维通上进行了处理（初始化或充值），才能发送短信。</a:t>
            </a:r>
            <a:endParaRPr lang="en-US" altLang="zh-CN" sz="1200" dirty="0">
              <a:latin typeface="+mn-ea"/>
            </a:endParaRPr>
          </a:p>
          <a:p>
            <a:pPr marL="0" indent="0">
              <a:buNone/>
            </a:pPr>
            <a:r>
              <a:rPr lang="en-US" altLang="zh-CN" sz="1200" dirty="0">
                <a:latin typeface="+mn-ea"/>
              </a:rPr>
              <a:t>2</a:t>
            </a:r>
            <a:r>
              <a:rPr lang="zh-CN" altLang="en-US" sz="1200" dirty="0" smtClean="0">
                <a:latin typeface="+mn-ea"/>
              </a:rPr>
              <a:t>）如果客维通上没有您专用的短信渠道接口，需要自行编写短</a:t>
            </a:r>
            <a:r>
              <a:rPr lang="zh-CN" altLang="en-US" sz="1200" dirty="0" smtClean="0">
                <a:latin typeface="+mn-ea"/>
              </a:rPr>
              <a:t>信</a:t>
            </a:r>
            <a:r>
              <a:rPr lang="en-US" altLang="zh-CN" sz="1200" dirty="0" smtClean="0">
                <a:latin typeface="+mn-ea"/>
              </a:rPr>
              <a:t>API</a:t>
            </a:r>
            <a:r>
              <a:rPr lang="zh-CN" altLang="en-US" sz="1200" dirty="0" smtClean="0">
                <a:latin typeface="+mn-ea"/>
              </a:rPr>
              <a:t>接口</a:t>
            </a:r>
            <a:r>
              <a:rPr lang="zh-CN" altLang="en-US" sz="1200" dirty="0" smtClean="0">
                <a:latin typeface="+mn-ea"/>
              </a:rPr>
              <a:t>。</a:t>
            </a:r>
            <a:endParaRPr lang="en-US" altLang="zh-CN" sz="1200" dirty="0">
              <a:latin typeface="+mn-ea"/>
            </a:endParaRPr>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088" y="3212976"/>
            <a:ext cx="2743689" cy="1800200"/>
          </a:xfrm>
          <a:prstGeom prst="rect">
            <a:avLst/>
          </a:prstGeom>
          <a:noFill/>
          <a:ln w="9525">
            <a:solidFill>
              <a:schemeClr val="bg2"/>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89270672"/>
      </p:ext>
    </p:extLst>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zh-CN" altLang="en-US" dirty="0" smtClean="0"/>
              <a:t>欢迎您提出宝贵意见和建议</a:t>
            </a:r>
            <a:endParaRPr lang="zh-CN" altLang="en-US" dirty="0"/>
          </a:p>
        </p:txBody>
      </p:sp>
      <p:sp>
        <p:nvSpPr>
          <p:cNvPr id="21507" name="Rectangle 3"/>
          <p:cNvSpPr>
            <a:spLocks noGrp="1" noChangeArrowheads="1"/>
          </p:cNvSpPr>
          <p:nvPr>
            <p:ph type="body" idx="1"/>
          </p:nvPr>
        </p:nvSpPr>
        <p:spPr>
          <a:xfrm>
            <a:off x="971600" y="1752600"/>
            <a:ext cx="7056784" cy="3886200"/>
          </a:xfrm>
        </p:spPr>
        <p:txBody>
          <a:bodyPr/>
          <a:lstStyle/>
          <a:p>
            <a:r>
              <a:rPr lang="zh-CN" altLang="en-US" dirty="0" smtClean="0"/>
              <a:t>我们将十分的珍惜和重视您的每一条建议，您留下的每个意见都将被用来改善我们的服务！</a:t>
            </a:r>
            <a:endParaRPr lang="en-US" altLang="zh-CN" dirty="0" smtClean="0"/>
          </a:p>
          <a:p>
            <a:pPr marL="0" indent="0">
              <a:buNone/>
            </a:pPr>
            <a:r>
              <a:rPr lang="en-US" altLang="zh-CN" dirty="0"/>
              <a:t>   </a:t>
            </a:r>
            <a:r>
              <a:rPr lang="en-US" altLang="zh-CN" dirty="0">
                <a:hlinkClick r:id="rId2"/>
              </a:rPr>
              <a:t>http</a:t>
            </a:r>
            <a:r>
              <a:rPr lang="en-US" altLang="zh-CN" dirty="0" smtClean="0">
                <a:hlinkClick r:id="rId2"/>
              </a:rPr>
              <a:t>://diy.kenweini.com</a:t>
            </a:r>
            <a:endParaRPr lang="en-US" altLang="zh-CN" dirty="0" smtClean="0"/>
          </a:p>
          <a:p>
            <a:pPr marL="0" indent="0">
              <a:buNone/>
            </a:pPr>
            <a:endParaRPr lang="en-US" altLang="zh-CN" dirty="0" smtClean="0"/>
          </a:p>
          <a:p>
            <a:r>
              <a:rPr lang="zh-CN" altLang="en-US" dirty="0" smtClean="0"/>
              <a:t>肯为旎因您的支持和信任而做的更好，会因为您的一路陪伴而坚定的前行，会因为您的关心而进步，让我们一起努力共创美好未来！</a:t>
            </a:r>
            <a:endParaRPr lang="en-US" altLang="zh-CN" b="1" dirty="0" smtClean="0"/>
          </a:p>
        </p:txBody>
      </p:sp>
    </p:spTree>
    <p:extLst>
      <p:ext uri="{BB962C8B-B14F-4D97-AF65-F5344CB8AC3E}">
        <p14:creationId xmlns:p14="http://schemas.microsoft.com/office/powerpoint/2010/main" val="796539258"/>
      </p:ext>
    </p:extLst>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zh-CN" altLang="en-US" dirty="0" smtClean="0"/>
              <a:t>教程结束 </a:t>
            </a:r>
            <a:r>
              <a:rPr lang="en-US" altLang="zh-CN" dirty="0" smtClean="0"/>
              <a:t>END</a:t>
            </a:r>
            <a:endParaRPr lang="zh-CN" altLang="en-US" dirty="0"/>
          </a:p>
        </p:txBody>
      </p:sp>
      <p:sp>
        <p:nvSpPr>
          <p:cNvPr id="22531" name="Rectangle 3"/>
          <p:cNvSpPr>
            <a:spLocks noGrp="1" noChangeArrowheads="1"/>
          </p:cNvSpPr>
          <p:nvPr>
            <p:ph type="body" idx="1"/>
          </p:nvPr>
        </p:nvSpPr>
        <p:spPr>
          <a:xfrm>
            <a:off x="899592" y="1752600"/>
            <a:ext cx="7344816" cy="3886200"/>
          </a:xfrm>
        </p:spPr>
        <p:txBody>
          <a:bodyPr/>
          <a:lstStyle/>
          <a:p>
            <a:pPr marL="0" indent="0">
              <a:buNone/>
            </a:pPr>
            <a:endParaRPr lang="en-US" altLang="zh-CN" dirty="0" smtClean="0"/>
          </a:p>
          <a:p>
            <a:pPr marL="0" indent="0" algn="ctr">
              <a:buNone/>
            </a:pPr>
            <a:r>
              <a:rPr lang="zh-CN" altLang="en-US" sz="3600" b="1" dirty="0" smtClean="0">
                <a:solidFill>
                  <a:srgbClr val="C00000"/>
                </a:solidFill>
              </a:rPr>
              <a:t>谢谢收看</a:t>
            </a:r>
            <a:endParaRPr lang="en-US" altLang="zh-CN" sz="3600" b="1" dirty="0">
              <a:solidFill>
                <a:srgbClr val="C00000"/>
              </a:solidFill>
            </a:endParaRPr>
          </a:p>
          <a:p>
            <a:pPr marL="0" indent="0" algn="ctr">
              <a:buNone/>
            </a:pPr>
            <a:r>
              <a:rPr lang="zh-CN" altLang="en-US" sz="3600" b="1" dirty="0" smtClean="0">
                <a:solidFill>
                  <a:srgbClr val="C00000"/>
                </a:solidFill>
              </a:rPr>
              <a:t>再 见</a:t>
            </a:r>
            <a:endParaRPr lang="en-US" altLang="zh-CN" sz="3600" b="1" dirty="0" smtClean="0">
              <a:solidFill>
                <a:srgbClr val="C00000"/>
              </a:solidFill>
            </a:endParaRPr>
          </a:p>
          <a:p>
            <a:pPr marL="0" indent="0" algn="ctr">
              <a:buNone/>
            </a:pPr>
            <a:r>
              <a:rPr lang="en-US" altLang="zh-CN" sz="3600" b="1" dirty="0" smtClean="0">
                <a:solidFill>
                  <a:srgbClr val="C00000"/>
                </a:solidFill>
              </a:rPr>
              <a:t>THANKS</a:t>
            </a:r>
            <a:endParaRPr lang="zh-CN" altLang="en-US" sz="3600" b="1" dirty="0">
              <a:solidFill>
                <a:srgbClr val="C00000"/>
              </a:solidFill>
            </a:endParaRP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99592" y="1196752"/>
            <a:ext cx="7344816" cy="3240360"/>
          </a:xfrm>
        </p:spPr>
        <p:txBody>
          <a:bodyPr/>
          <a:lstStyle/>
          <a:p>
            <a:pPr marL="0" indent="0" algn="ctr">
              <a:buNone/>
            </a:pPr>
            <a:endParaRPr lang="en-US" altLang="zh-CN" sz="800" dirty="0" smtClean="0">
              <a:solidFill>
                <a:srgbClr val="FF0000"/>
              </a:solidFill>
              <a:latin typeface="+mj-lt"/>
            </a:endParaRPr>
          </a:p>
          <a:p>
            <a:pPr marL="0" indent="0" algn="ctr">
              <a:buNone/>
            </a:pPr>
            <a:r>
              <a:rPr lang="en-US" altLang="zh-CN" sz="6000" dirty="0" smtClean="0">
                <a:solidFill>
                  <a:srgbClr val="FF0000"/>
                </a:solidFill>
                <a:latin typeface="+mj-lt"/>
              </a:rPr>
              <a:t>PART 2</a:t>
            </a:r>
          </a:p>
          <a:p>
            <a:pPr marL="0" indent="0" algn="ctr">
              <a:buNone/>
            </a:pPr>
            <a:r>
              <a:rPr lang="zh-CN" altLang="en-US" sz="6000" dirty="0" smtClean="0">
                <a:solidFill>
                  <a:srgbClr val="FF0000"/>
                </a:solidFill>
                <a:latin typeface="+mj-lt"/>
              </a:rPr>
              <a:t>准备</a:t>
            </a:r>
            <a:r>
              <a:rPr lang="en-US" altLang="zh-CN" sz="6000" dirty="0">
                <a:solidFill>
                  <a:srgbClr val="FF0000"/>
                </a:solidFill>
                <a:latin typeface="+mj-lt"/>
              </a:rPr>
              <a:t/>
            </a:r>
            <a:br>
              <a:rPr lang="en-US" altLang="zh-CN" sz="6000" dirty="0">
                <a:solidFill>
                  <a:srgbClr val="FF0000"/>
                </a:solidFill>
                <a:latin typeface="+mj-lt"/>
              </a:rPr>
            </a:br>
            <a:r>
              <a:rPr lang="en-US" altLang="zh-CN" sz="6000" dirty="0" smtClean="0">
                <a:solidFill>
                  <a:srgbClr val="FF0000"/>
                </a:solidFill>
                <a:latin typeface="+mj-lt"/>
              </a:rPr>
              <a:t>PREPARATION</a:t>
            </a:r>
            <a:endParaRPr lang="zh-CN" altLang="en-US" sz="6000" dirty="0">
              <a:solidFill>
                <a:srgbClr val="FF0000"/>
              </a:solidFill>
              <a:latin typeface="+mj-lt"/>
            </a:endParaRPr>
          </a:p>
        </p:txBody>
      </p:sp>
    </p:spTree>
    <p:extLst>
      <p:ext uri="{BB962C8B-B14F-4D97-AF65-F5344CB8AC3E}">
        <p14:creationId xmlns:p14="http://schemas.microsoft.com/office/powerpoint/2010/main" val="1632646993"/>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zh-CN" dirty="0" smtClean="0"/>
              <a:t>1. </a:t>
            </a:r>
            <a:r>
              <a:rPr lang="zh-CN" altLang="en-US" dirty="0" smtClean="0"/>
              <a:t>安装客维通</a:t>
            </a:r>
            <a:endParaRPr lang="zh-CN" altLang="en-US" dirty="0"/>
          </a:p>
        </p:txBody>
      </p:sp>
      <p:sp>
        <p:nvSpPr>
          <p:cNvPr id="17411" name="Rectangle 3"/>
          <p:cNvSpPr>
            <a:spLocks noGrp="1" noChangeArrowheads="1"/>
          </p:cNvSpPr>
          <p:nvPr>
            <p:ph type="body" idx="1"/>
          </p:nvPr>
        </p:nvSpPr>
        <p:spPr>
          <a:xfrm>
            <a:off x="971600" y="1484784"/>
            <a:ext cx="7272808" cy="4680520"/>
          </a:xfrm>
        </p:spPr>
        <p:txBody>
          <a:bodyPr/>
          <a:lstStyle/>
          <a:p>
            <a:r>
              <a:rPr lang="zh-CN" altLang="en-US" b="1" dirty="0" smtClean="0"/>
              <a:t>下载并安装客维通</a:t>
            </a:r>
            <a:endParaRPr lang="en-US" altLang="zh-CN" b="1" dirty="0" smtClean="0"/>
          </a:p>
          <a:p>
            <a:pPr marL="0" indent="0">
              <a:buNone/>
            </a:pPr>
            <a:r>
              <a:rPr lang="zh-CN" altLang="en-US" sz="2000" b="1" dirty="0" smtClean="0"/>
              <a:t>打开浏览器，在地址栏中输入下载地址：</a:t>
            </a:r>
            <a:endParaRPr lang="en-US" altLang="zh-CN" sz="2000" b="1" dirty="0" smtClean="0"/>
          </a:p>
          <a:p>
            <a:pPr marL="0" indent="0">
              <a:buNone/>
            </a:pPr>
            <a:r>
              <a:rPr lang="en-US" altLang="zh-CN" sz="2000" b="1" dirty="0" smtClean="0"/>
              <a:t>http</a:t>
            </a:r>
            <a:r>
              <a:rPr lang="en-US" altLang="zh-CN" sz="2000" b="1" dirty="0"/>
              <a:t>://www.kenweini.com/node/219</a:t>
            </a:r>
          </a:p>
          <a:p>
            <a:pPr marL="0" indent="0">
              <a:buNone/>
            </a:pPr>
            <a:r>
              <a:rPr lang="zh-CN" altLang="en-US" sz="2000" b="1" dirty="0" smtClean="0"/>
              <a:t>下载并安装</a:t>
            </a:r>
            <a:r>
              <a:rPr lang="en-US" altLang="zh-CN" sz="2000" b="1" dirty="0" smtClean="0"/>
              <a:t>(</a:t>
            </a:r>
            <a:r>
              <a:rPr lang="zh-CN" altLang="en-US" sz="2000" b="1" dirty="0"/>
              <a:t>使用</a:t>
            </a:r>
            <a:r>
              <a:rPr lang="en-US" altLang="zh-CN" sz="2000" b="1" dirty="0"/>
              <a:t>keweitong_kuai.exe</a:t>
            </a:r>
            <a:r>
              <a:rPr lang="zh-CN" altLang="en-US" sz="2000" b="1" dirty="0"/>
              <a:t>进行安装更</a:t>
            </a:r>
            <a:r>
              <a:rPr lang="zh-CN" altLang="en-US" sz="2000" b="1" dirty="0" smtClean="0"/>
              <a:t>简单</a:t>
            </a:r>
            <a:r>
              <a:rPr lang="en-US" altLang="zh-CN" sz="2000" b="1" dirty="0" smtClean="0"/>
              <a:t>)</a:t>
            </a:r>
            <a:r>
              <a:rPr lang="zh-CN" altLang="en-US" sz="2000" b="1" dirty="0" smtClean="0"/>
              <a:t>。</a:t>
            </a:r>
            <a:endParaRPr lang="en-US" altLang="zh-CN" sz="2000" b="1" dirty="0" smtClean="0"/>
          </a:p>
          <a:p>
            <a:r>
              <a:rPr lang="zh-CN" altLang="en-US" b="1" dirty="0" smtClean="0"/>
              <a:t>启动客维通</a:t>
            </a:r>
            <a:endParaRPr lang="en-US" altLang="zh-CN" b="1" dirty="0"/>
          </a:p>
          <a:p>
            <a:pPr marL="0" indent="0">
              <a:buNone/>
            </a:pPr>
            <a:r>
              <a:rPr lang="zh-CN" altLang="en-US" sz="2000" b="1" dirty="0" smtClean="0"/>
              <a:t>点击桌面或开始菜单中的“启动客维通”。如果已经启动，可以直接在浏览器中直接输入：</a:t>
            </a:r>
            <a:r>
              <a:rPr lang="en-US" altLang="zh-CN" sz="2000" b="1" dirty="0" smtClean="0">
                <a:hlinkClick r:id="rId2"/>
              </a:rPr>
              <a:t>http</a:t>
            </a:r>
            <a:r>
              <a:rPr lang="en-US" altLang="zh-CN" sz="2000" b="1" dirty="0">
                <a:hlinkClick r:id="rId2"/>
              </a:rPr>
              <a:t>://</a:t>
            </a:r>
            <a:r>
              <a:rPr lang="en-US" altLang="zh-CN" sz="2000" b="1" dirty="0" smtClean="0">
                <a:hlinkClick r:id="rId2"/>
              </a:rPr>
              <a:t>localhost</a:t>
            </a:r>
            <a:r>
              <a:rPr lang="zh-CN" altLang="en-US" sz="2000" b="1" dirty="0" smtClean="0"/>
              <a:t>，回车即可。</a:t>
            </a:r>
            <a:endParaRPr lang="en-US" altLang="zh-CN" sz="2000" b="1" dirty="0"/>
          </a:p>
          <a:p>
            <a:r>
              <a:rPr lang="zh-CN" altLang="en-US" b="1" dirty="0"/>
              <a:t>添加序列号</a:t>
            </a:r>
            <a:endParaRPr lang="en-US" altLang="zh-CN" b="1" dirty="0"/>
          </a:p>
          <a:p>
            <a:pPr marL="0" indent="0">
              <a:buNone/>
            </a:pPr>
            <a:r>
              <a:rPr lang="zh-CN" altLang="en-US" sz="2000" b="1" dirty="0" smtClean="0"/>
              <a:t>请先登录客维通（用户名密码均为</a:t>
            </a:r>
            <a:r>
              <a:rPr lang="en-US" altLang="zh-CN" sz="2000" b="1" dirty="0" smtClean="0"/>
              <a:t>:</a:t>
            </a:r>
            <a:r>
              <a:rPr lang="en-US" altLang="zh-CN" sz="2000" b="1" dirty="0" err="1" smtClean="0"/>
              <a:t>keweitong</a:t>
            </a:r>
            <a:r>
              <a:rPr lang="zh-CN" altLang="en-US" sz="2000" b="1" dirty="0" smtClean="0"/>
              <a:t>），然后依次点击：</a:t>
            </a:r>
            <a:r>
              <a:rPr lang="zh-CN" altLang="en-US" sz="2000" b="1" dirty="0"/>
              <a:t>关于 </a:t>
            </a:r>
            <a:r>
              <a:rPr lang="en-US" altLang="zh-CN" sz="2000" b="1" dirty="0"/>
              <a:t>&gt;&gt;</a:t>
            </a:r>
            <a:r>
              <a:rPr lang="zh-CN" altLang="en-US" sz="2000" b="1" dirty="0"/>
              <a:t>设置序列</a:t>
            </a:r>
            <a:r>
              <a:rPr lang="zh-CN" altLang="en-US" sz="2000" b="1" dirty="0" smtClean="0"/>
              <a:t>号，按上图添加</a:t>
            </a:r>
            <a:r>
              <a:rPr lang="zh-CN" altLang="en-US" sz="2000" b="1" dirty="0"/>
              <a:t>试用序列</a:t>
            </a:r>
            <a:r>
              <a:rPr lang="zh-CN" altLang="en-US" sz="2000" b="1" dirty="0" smtClean="0"/>
              <a:t>号，保存。</a:t>
            </a:r>
            <a:endParaRPr lang="en-US" altLang="zh-CN" sz="2000" b="1" dirty="0" smtClean="0"/>
          </a:p>
          <a:p>
            <a:pPr marL="0" indent="0">
              <a:buNone/>
            </a:pPr>
            <a:endParaRPr lang="en-US" altLang="zh-CN" sz="1400" dirty="0" smtClean="0"/>
          </a:p>
          <a:p>
            <a:pPr marL="0" indent="0">
              <a:buNone/>
            </a:pPr>
            <a:r>
              <a:rPr lang="zh-CN" altLang="en-US" sz="1400" dirty="0" smtClean="0"/>
              <a:t>温馨提示：除短信、邮件群发以外的大部分功能，不用添加序列号，也能照样使用。</a:t>
            </a:r>
            <a:endParaRPr lang="zh-CN" altLang="en-US" sz="14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4717078"/>
            <a:ext cx="3613770" cy="504056"/>
          </a:xfrm>
          <a:prstGeom prst="rect">
            <a:avLst/>
          </a:prstGeom>
          <a:noFill/>
          <a:ln w="9525">
            <a:solidFill>
              <a:schemeClr val="bg2"/>
            </a:solidFill>
            <a:miter lim="800000"/>
            <a:headEnd/>
            <a:tailEnd/>
          </a:ln>
          <a:extLst>
            <a:ext uri="{909E8E84-426E-40DD-AFC4-6F175D3DCCD1}">
              <a14:hiddenFill xmlns:a14="http://schemas.microsoft.com/office/drawing/2010/main">
                <a:solidFill>
                  <a:schemeClr val="accent1"/>
                </a:solidFill>
              </a14:hiddenFill>
            </a:ext>
          </a:extLst>
        </p:spPr>
      </p:pic>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zh-CN" dirty="0" smtClean="0"/>
              <a:t>2. </a:t>
            </a:r>
            <a:r>
              <a:rPr lang="zh-CN" altLang="en-US" dirty="0" smtClean="0"/>
              <a:t>客户资料的准备 </a:t>
            </a:r>
            <a:r>
              <a:rPr lang="en-US" altLang="zh-CN" dirty="0" smtClean="0"/>
              <a:t>DATA </a:t>
            </a:r>
            <a:r>
              <a:rPr lang="en-US" altLang="zh-CN" dirty="0"/>
              <a:t>PREPARATION</a:t>
            </a:r>
            <a:endParaRPr lang="zh-CN" altLang="en-US" dirty="0"/>
          </a:p>
        </p:txBody>
      </p:sp>
      <p:sp>
        <p:nvSpPr>
          <p:cNvPr id="18435" name="Rectangle 3"/>
          <p:cNvSpPr>
            <a:spLocks noGrp="1" noChangeArrowheads="1"/>
          </p:cNvSpPr>
          <p:nvPr>
            <p:ph type="body" idx="1"/>
          </p:nvPr>
        </p:nvSpPr>
        <p:spPr>
          <a:xfrm>
            <a:off x="899592" y="1556792"/>
            <a:ext cx="7344816" cy="4608512"/>
          </a:xfrm>
        </p:spPr>
        <p:txBody>
          <a:bodyPr/>
          <a:lstStyle/>
          <a:p>
            <a:pPr marL="0" indent="0">
              <a:buNone/>
            </a:pPr>
            <a:r>
              <a:rPr lang="en-US" altLang="zh-CN" b="1" dirty="0" smtClean="0"/>
              <a:t>2.1 </a:t>
            </a:r>
            <a:r>
              <a:rPr lang="zh-CN" altLang="en-US" b="1" dirty="0" smtClean="0"/>
              <a:t>导入客户通讯录</a:t>
            </a:r>
            <a:endParaRPr lang="en-US" altLang="zh-CN" b="1" dirty="0" smtClean="0"/>
          </a:p>
          <a:p>
            <a:pPr marL="0" indent="0">
              <a:buNone/>
            </a:pPr>
            <a:r>
              <a:rPr lang="zh-CN" altLang="en-US" sz="2000" dirty="0" smtClean="0">
                <a:latin typeface="+mn-ea"/>
              </a:rPr>
              <a:t>点击左侧栏的导入源中的某一个格式，比如“</a:t>
            </a:r>
            <a:r>
              <a:rPr lang="en-US" altLang="zh-CN" sz="2000" dirty="0" smtClean="0">
                <a:latin typeface="+mn-ea"/>
              </a:rPr>
              <a:t>CSV(QQ)</a:t>
            </a:r>
            <a:r>
              <a:rPr lang="zh-CN" altLang="en-US" sz="2000" dirty="0" smtClean="0">
                <a:latin typeface="+mn-ea"/>
              </a:rPr>
              <a:t>” ，打开导入页面，</a:t>
            </a:r>
            <a:r>
              <a:rPr lang="zh-CN" altLang="en-US" sz="2000" dirty="0">
                <a:latin typeface="+mn-ea"/>
              </a:rPr>
              <a:t>请</a:t>
            </a:r>
            <a:r>
              <a:rPr lang="zh-CN" altLang="en-US" sz="2000" dirty="0" smtClean="0">
                <a:latin typeface="+mn-ea"/>
              </a:rPr>
              <a:t>选择一个</a:t>
            </a:r>
            <a:r>
              <a:rPr lang="en-US" altLang="zh-CN" sz="2000" dirty="0">
                <a:latin typeface="+mn-ea"/>
              </a:rPr>
              <a:t>CSV(QQ)</a:t>
            </a:r>
            <a:r>
              <a:rPr lang="zh-CN" altLang="en-US" sz="2000" dirty="0" smtClean="0">
                <a:latin typeface="+mn-ea"/>
              </a:rPr>
              <a:t>文件。点击导入。</a:t>
            </a:r>
            <a:endParaRPr lang="en-US" altLang="zh-CN" sz="800" dirty="0" smtClean="0">
              <a:latin typeface="+mn-ea"/>
            </a:endParaRPr>
          </a:p>
          <a:p>
            <a:pPr marL="0" indent="0">
              <a:buNone/>
            </a:pPr>
            <a:r>
              <a:rPr lang="zh-CN" altLang="en-US" sz="1600" dirty="0" smtClean="0">
                <a:latin typeface="+mn-ea"/>
              </a:rPr>
              <a:t>温馨提示：</a:t>
            </a:r>
            <a:endParaRPr lang="en-US" altLang="zh-CN" sz="1600" dirty="0" smtClean="0">
              <a:latin typeface="+mn-ea"/>
            </a:endParaRPr>
          </a:p>
          <a:p>
            <a:pPr marL="0" indent="0">
              <a:buNone/>
            </a:pPr>
            <a:r>
              <a:rPr lang="en-US" altLang="zh-CN" sz="1600" dirty="0" smtClean="0">
                <a:latin typeface="+mn-ea"/>
              </a:rPr>
              <a:t>a.CSV(QQ)</a:t>
            </a:r>
            <a:r>
              <a:rPr lang="zh-CN" altLang="en-US" sz="1600" dirty="0" smtClean="0">
                <a:latin typeface="+mn-ea"/>
              </a:rPr>
              <a:t>为</a:t>
            </a:r>
            <a:r>
              <a:rPr lang="en-US" altLang="zh-CN" sz="1600" dirty="0" smtClean="0">
                <a:latin typeface="+mn-ea"/>
              </a:rPr>
              <a:t>QQ</a:t>
            </a:r>
            <a:r>
              <a:rPr lang="zh-CN" altLang="en-US" sz="1600" dirty="0" smtClean="0">
                <a:latin typeface="+mn-ea"/>
              </a:rPr>
              <a:t>同步助手的格式，</a:t>
            </a:r>
            <a:r>
              <a:rPr lang="zh-CN" altLang="en-US" sz="1600" dirty="0">
                <a:latin typeface="+mn-ea"/>
              </a:rPr>
              <a:t>其“列表头”使用</a:t>
            </a:r>
            <a:r>
              <a:rPr lang="zh-CN" altLang="en-US" sz="1600" dirty="0" smtClean="0">
                <a:latin typeface="+mn-ea"/>
              </a:rPr>
              <a:t>规定的格式，即导入页面中的“</a:t>
            </a:r>
            <a:r>
              <a:rPr lang="zh-CN" altLang="en-US" sz="1600" dirty="0"/>
              <a:t>姓</a:t>
            </a:r>
            <a:r>
              <a:rPr lang="en-US" altLang="zh-CN" sz="1600" dirty="0"/>
              <a:t>,</a:t>
            </a:r>
            <a:r>
              <a:rPr lang="zh-CN" altLang="en-US" sz="1600" dirty="0"/>
              <a:t>名</a:t>
            </a:r>
            <a:r>
              <a:rPr lang="en-US" altLang="zh-CN" sz="1600" dirty="0"/>
              <a:t>,</a:t>
            </a:r>
            <a:r>
              <a:rPr lang="zh-CN" altLang="en-US" sz="1600" dirty="0"/>
              <a:t>昵称</a:t>
            </a:r>
            <a:r>
              <a:rPr lang="en-US" altLang="zh-CN" sz="1600" dirty="0"/>
              <a:t>, </a:t>
            </a:r>
            <a:r>
              <a:rPr lang="en-US" altLang="zh-CN" sz="1600" dirty="0" smtClean="0"/>
              <a:t>QQ…</a:t>
            </a:r>
            <a:r>
              <a:rPr lang="zh-CN" altLang="en-US" sz="1600" dirty="0" smtClean="0">
                <a:latin typeface="+mn-ea"/>
              </a:rPr>
              <a:t>”</a:t>
            </a:r>
            <a:r>
              <a:rPr lang="zh-CN" altLang="en-US" sz="1600" dirty="0" smtClean="0"/>
              <a:t>的</a:t>
            </a:r>
            <a:r>
              <a:rPr lang="zh-CN" altLang="en-US" sz="1600" dirty="0"/>
              <a:t>那一行</a:t>
            </a:r>
            <a:r>
              <a:rPr lang="zh-CN" altLang="en-US" sz="1600" dirty="0" smtClean="0"/>
              <a:t>，因此从</a:t>
            </a:r>
            <a:r>
              <a:rPr lang="en-US" altLang="zh-CN" sz="1600" dirty="0" smtClean="0">
                <a:latin typeface="+mn-ea"/>
              </a:rPr>
              <a:t>QQ</a:t>
            </a:r>
            <a:r>
              <a:rPr lang="zh-CN" altLang="en-US" sz="1600" dirty="0">
                <a:latin typeface="+mn-ea"/>
              </a:rPr>
              <a:t>同步</a:t>
            </a:r>
            <a:r>
              <a:rPr lang="zh-CN" altLang="en-US" sz="1600" dirty="0" smtClean="0">
                <a:latin typeface="+mn-ea"/>
              </a:rPr>
              <a:t>助手导出的</a:t>
            </a:r>
            <a:r>
              <a:rPr lang="en-US" altLang="zh-CN" sz="1600" dirty="0" smtClean="0">
                <a:latin typeface="+mn-ea"/>
              </a:rPr>
              <a:t>CSV</a:t>
            </a:r>
            <a:r>
              <a:rPr lang="zh-CN" altLang="en-US" sz="1600" dirty="0" smtClean="0">
                <a:latin typeface="+mn-ea"/>
              </a:rPr>
              <a:t>文件可直接导入。</a:t>
            </a:r>
            <a:r>
              <a:rPr lang="zh-CN" altLang="en-US" sz="1600" dirty="0" smtClean="0"/>
              <a:t>也就是说</a:t>
            </a:r>
            <a:r>
              <a:rPr lang="zh-CN" altLang="en-US" sz="1600" dirty="0"/>
              <a:t>您</a:t>
            </a:r>
            <a:r>
              <a:rPr lang="zh-CN" altLang="en-US" sz="1600" dirty="0" smtClean="0"/>
              <a:t>的</a:t>
            </a:r>
            <a:r>
              <a:rPr lang="en-US" altLang="zh-CN" sz="1600" dirty="0">
                <a:latin typeface="+mn-ea"/>
              </a:rPr>
              <a:t>CSV(QQ</a:t>
            </a:r>
            <a:r>
              <a:rPr lang="en-US" altLang="zh-CN" sz="1600" dirty="0" smtClean="0">
                <a:latin typeface="+mn-ea"/>
              </a:rPr>
              <a:t>)</a:t>
            </a:r>
            <a:r>
              <a:rPr lang="zh-CN" altLang="en-US" sz="1600" dirty="0" smtClean="0">
                <a:latin typeface="+mn-ea"/>
              </a:rPr>
              <a:t>文件的列表头必须使用导入页面中规定的列名，自行添加或修改的列名无效。</a:t>
            </a:r>
            <a:endParaRPr lang="en-US" altLang="zh-CN" sz="1600" dirty="0" smtClean="0">
              <a:latin typeface="+mn-ea"/>
            </a:endParaRPr>
          </a:p>
          <a:p>
            <a:pPr marL="0" indent="0">
              <a:buNone/>
            </a:pPr>
            <a:r>
              <a:rPr lang="en-US" altLang="zh-CN" sz="1600" dirty="0" smtClean="0"/>
              <a:t>b.</a:t>
            </a:r>
            <a:r>
              <a:rPr lang="zh-CN" altLang="en-US" sz="1600" dirty="0"/>
              <a:t>列名</a:t>
            </a:r>
            <a:r>
              <a:rPr lang="zh-CN" altLang="en-US" sz="1600" dirty="0">
                <a:latin typeface="+mn-ea"/>
              </a:rPr>
              <a:t>可以根据自己的</a:t>
            </a:r>
            <a:r>
              <a:rPr lang="zh-CN" altLang="en-US" sz="1600" dirty="0" smtClean="0">
                <a:latin typeface="+mn-ea"/>
              </a:rPr>
              <a:t>需要进行选择，可只</a:t>
            </a:r>
            <a:r>
              <a:rPr lang="zh-CN" altLang="en-US" sz="1600" dirty="0">
                <a:latin typeface="+mn-ea"/>
              </a:rPr>
              <a:t>使用其中的一部分，不必全部使用。</a:t>
            </a:r>
            <a:endParaRPr lang="en-US" altLang="zh-CN" sz="1600" dirty="0"/>
          </a:p>
          <a:p>
            <a:pPr marL="0" indent="0">
              <a:buNone/>
            </a:pPr>
            <a:r>
              <a:rPr lang="en-US" altLang="zh-CN" sz="1600" dirty="0" smtClean="0"/>
              <a:t>c.CSV(Gmail)</a:t>
            </a:r>
            <a:r>
              <a:rPr lang="zh-CN" altLang="en-US" sz="1600" dirty="0" smtClean="0"/>
              <a:t>和</a:t>
            </a:r>
            <a:r>
              <a:rPr lang="en-US" altLang="zh-CN" sz="1600" dirty="0">
                <a:latin typeface="+mn-ea"/>
              </a:rPr>
              <a:t>CSV(QQ</a:t>
            </a:r>
            <a:r>
              <a:rPr lang="en-US" altLang="zh-CN" sz="1600" dirty="0" smtClean="0">
                <a:latin typeface="+mn-ea"/>
              </a:rPr>
              <a:t>)</a:t>
            </a:r>
            <a:r>
              <a:rPr lang="zh-CN" altLang="en-US" sz="1600" dirty="0" smtClean="0">
                <a:latin typeface="+mn-ea"/>
              </a:rPr>
              <a:t>格式类似，唯一的不同是</a:t>
            </a:r>
            <a:r>
              <a:rPr lang="zh-CN" altLang="en-US" sz="1600" dirty="0">
                <a:latin typeface="+mn-ea"/>
              </a:rPr>
              <a:t>前者</a:t>
            </a:r>
            <a:r>
              <a:rPr lang="zh-CN" altLang="en-US" sz="1600" dirty="0" smtClean="0">
                <a:latin typeface="+mn-ea"/>
              </a:rPr>
              <a:t>是</a:t>
            </a:r>
            <a:r>
              <a:rPr lang="en-US" altLang="zh-CN" sz="1600" dirty="0"/>
              <a:t>Gmail</a:t>
            </a:r>
            <a:r>
              <a:rPr lang="zh-CN" altLang="en-US" sz="1600" dirty="0" smtClean="0">
                <a:latin typeface="+mn-ea"/>
              </a:rPr>
              <a:t>的格式，而后者是</a:t>
            </a:r>
            <a:r>
              <a:rPr lang="en-US" altLang="zh-CN" sz="1600" dirty="0" smtClean="0">
                <a:latin typeface="+mn-ea"/>
              </a:rPr>
              <a:t>QQ</a:t>
            </a:r>
            <a:r>
              <a:rPr lang="zh-CN" altLang="en-US" sz="1600" dirty="0" smtClean="0">
                <a:latin typeface="+mn-ea"/>
              </a:rPr>
              <a:t>的格式。</a:t>
            </a:r>
            <a:endParaRPr lang="en-US" altLang="zh-CN" sz="1600" dirty="0" smtClean="0">
              <a:latin typeface="+mn-ea"/>
            </a:endParaRPr>
          </a:p>
          <a:p>
            <a:pPr marL="0" indent="0">
              <a:buNone/>
            </a:pPr>
            <a:r>
              <a:rPr lang="en-US" altLang="zh-CN" sz="1600" dirty="0" smtClean="0">
                <a:latin typeface="+mn-ea"/>
              </a:rPr>
              <a:t>d.</a:t>
            </a:r>
            <a:r>
              <a:rPr lang="zh-CN" altLang="en-US" sz="1600" dirty="0" smtClean="0">
                <a:latin typeface="+mn-ea"/>
              </a:rPr>
              <a:t>导入源的第一个</a:t>
            </a:r>
            <a:r>
              <a:rPr lang="en-US" altLang="zh-CN" sz="1600" dirty="0" smtClean="0">
                <a:latin typeface="+mn-ea"/>
              </a:rPr>
              <a:t>CSV</a:t>
            </a:r>
            <a:r>
              <a:rPr lang="zh-CN" altLang="en-US" sz="1600" dirty="0" smtClean="0">
                <a:latin typeface="+mn-ea"/>
              </a:rPr>
              <a:t>是万能导入，是一个普通的</a:t>
            </a:r>
            <a:r>
              <a:rPr lang="en-US" altLang="zh-CN" sz="1600" dirty="0" smtClean="0">
                <a:latin typeface="+mn-ea"/>
              </a:rPr>
              <a:t>CSV</a:t>
            </a:r>
            <a:r>
              <a:rPr lang="zh-CN" altLang="en-US" sz="1600" dirty="0" smtClean="0">
                <a:latin typeface="+mn-ea"/>
              </a:rPr>
              <a:t>文件，列名可自行定义，但在导入时需要手动对应</a:t>
            </a:r>
            <a:r>
              <a:rPr lang="zh-CN" altLang="en-US" sz="1600" dirty="0">
                <a:latin typeface="+mn-ea"/>
              </a:rPr>
              <a:t>，</a:t>
            </a:r>
            <a:r>
              <a:rPr lang="zh-CN" altLang="en-US" sz="1600" dirty="0" smtClean="0">
                <a:latin typeface="+mn-ea"/>
              </a:rPr>
              <a:t>即</a:t>
            </a:r>
            <a:r>
              <a:rPr lang="en-US" altLang="zh-CN" sz="1600" dirty="0" smtClean="0">
                <a:latin typeface="+mn-ea"/>
              </a:rPr>
              <a:t>CSV</a:t>
            </a:r>
            <a:r>
              <a:rPr lang="zh-CN" altLang="en-US" sz="1600" dirty="0" smtClean="0">
                <a:latin typeface="+mn-ea"/>
              </a:rPr>
              <a:t>文件的列名（来源）必须与客维通通讯录中的列名（目标）进行对应。</a:t>
            </a:r>
            <a:endParaRPr lang="en-US" altLang="zh-CN" sz="1600" dirty="0"/>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2.2 </a:t>
            </a:r>
            <a:r>
              <a:rPr lang="zh-CN" altLang="en-US" dirty="0" smtClean="0"/>
              <a:t>预</a:t>
            </a:r>
            <a:r>
              <a:rPr lang="zh-CN" altLang="en-US" dirty="0"/>
              <a:t>存</a:t>
            </a:r>
            <a:r>
              <a:rPr lang="zh-CN" altLang="en-US" dirty="0" smtClean="0"/>
              <a:t>收件人（箱）</a:t>
            </a:r>
            <a:endParaRPr lang="zh-CN" altLang="en-US" dirty="0"/>
          </a:p>
        </p:txBody>
      </p:sp>
      <p:sp>
        <p:nvSpPr>
          <p:cNvPr id="3" name="内容占位符 2"/>
          <p:cNvSpPr>
            <a:spLocks noGrp="1"/>
          </p:cNvSpPr>
          <p:nvPr>
            <p:ph idx="1"/>
          </p:nvPr>
        </p:nvSpPr>
        <p:spPr>
          <a:xfrm>
            <a:off x="899592" y="1752600"/>
            <a:ext cx="7344816" cy="4340696"/>
          </a:xfrm>
        </p:spPr>
        <p:txBody>
          <a:bodyPr/>
          <a:lstStyle/>
          <a:p>
            <a:pPr marL="0" indent="0">
              <a:buNone/>
            </a:pPr>
            <a:r>
              <a:rPr lang="zh-CN" altLang="en-US" dirty="0" smtClean="0">
                <a:latin typeface="+mn-ea"/>
              </a:rPr>
              <a:t>点击</a:t>
            </a:r>
            <a:r>
              <a:rPr lang="zh-CN" altLang="en-US" dirty="0">
                <a:latin typeface="+mn-ea"/>
              </a:rPr>
              <a:t>左侧栏的预保存</a:t>
            </a:r>
            <a:r>
              <a:rPr lang="zh-CN" altLang="en-US" dirty="0" smtClean="0">
                <a:latin typeface="+mn-ea"/>
              </a:rPr>
              <a:t>收件人，来预保存收件人的</a:t>
            </a:r>
            <a:r>
              <a:rPr lang="zh-CN" altLang="en-US" dirty="0">
                <a:latin typeface="+mn-ea"/>
              </a:rPr>
              <a:t>邮箱资料，以</a:t>
            </a:r>
            <a:r>
              <a:rPr lang="zh-CN" altLang="en-US" dirty="0" smtClean="0">
                <a:latin typeface="+mn-ea"/>
              </a:rPr>
              <a:t>方便将来发送邮件时使用或记录资料。</a:t>
            </a:r>
            <a:endParaRPr lang="en-US" altLang="zh-CN" dirty="0" smtClean="0">
              <a:latin typeface="+mn-ea"/>
            </a:endParaRPr>
          </a:p>
          <a:p>
            <a:pPr marL="0" indent="0">
              <a:buNone/>
            </a:pPr>
            <a:endParaRPr lang="en-US" altLang="zh-CN" sz="800" dirty="0"/>
          </a:p>
          <a:p>
            <a:pPr marL="0" indent="0">
              <a:buNone/>
            </a:pPr>
            <a:r>
              <a:rPr lang="zh-CN" altLang="en-US" sz="1800" dirty="0" smtClean="0"/>
              <a:t>温馨提示：</a:t>
            </a:r>
            <a:endParaRPr lang="en-US" altLang="zh-CN" sz="1800" dirty="0" smtClean="0"/>
          </a:p>
          <a:p>
            <a:pPr marL="0" indent="0">
              <a:buNone/>
            </a:pPr>
            <a:r>
              <a:rPr lang="en-US" altLang="zh-CN" sz="1800" dirty="0" smtClean="0">
                <a:latin typeface="+mn-ea"/>
              </a:rPr>
              <a:t>1</a:t>
            </a:r>
            <a:r>
              <a:rPr lang="zh-CN" altLang="en-US" sz="1800" dirty="0" smtClean="0">
                <a:latin typeface="+mn-ea"/>
              </a:rPr>
              <a:t>）预</a:t>
            </a:r>
            <a:r>
              <a:rPr lang="zh-CN" altLang="en-US" sz="1800" dirty="0">
                <a:latin typeface="+mn-ea"/>
              </a:rPr>
              <a:t>保存</a:t>
            </a:r>
            <a:r>
              <a:rPr lang="zh-CN" altLang="en-US" sz="1800" dirty="0" smtClean="0">
                <a:latin typeface="+mn-ea"/>
              </a:rPr>
              <a:t>收件人就是收件人的电子邮箱，格式为</a:t>
            </a:r>
            <a:r>
              <a:rPr lang="zh-CN" altLang="en-US" sz="1800" dirty="0">
                <a:latin typeface="+mn-ea"/>
              </a:rPr>
              <a:t>一行一</a:t>
            </a:r>
            <a:r>
              <a:rPr lang="zh-CN" altLang="en-US" sz="1800" dirty="0" smtClean="0">
                <a:latin typeface="+mn-ea"/>
              </a:rPr>
              <a:t>个：</a:t>
            </a:r>
            <a:endParaRPr lang="en-US" altLang="zh-CN" sz="1800" dirty="0">
              <a:latin typeface="+mn-ea"/>
            </a:endParaRPr>
          </a:p>
          <a:p>
            <a:pPr marL="0" indent="0">
              <a:buNone/>
            </a:pPr>
            <a:r>
              <a:rPr lang="en-US" altLang="zh-CN" sz="1800" dirty="0"/>
              <a:t>myemail01@163.com</a:t>
            </a:r>
            <a:br>
              <a:rPr lang="en-US" altLang="zh-CN" sz="1800" dirty="0"/>
            </a:br>
            <a:r>
              <a:rPr lang="en-US" altLang="zh-CN" sz="1800" dirty="0" smtClean="0">
                <a:hlinkClick r:id="rId2"/>
              </a:rPr>
              <a:t>myemail03@163.com</a:t>
            </a:r>
            <a:endParaRPr lang="en-US" altLang="zh-CN" sz="1800" dirty="0" smtClean="0"/>
          </a:p>
          <a:p>
            <a:pPr marL="0" indent="0">
              <a:buNone/>
            </a:pPr>
            <a:r>
              <a:rPr lang="en-US" altLang="zh-CN" sz="1800" dirty="0" smtClean="0"/>
              <a:t>2</a:t>
            </a:r>
            <a:r>
              <a:rPr lang="zh-CN" altLang="en-US" sz="1800" dirty="0" smtClean="0"/>
              <a:t>）预保存的目的有二个：一是方便发送，发送时直接使用即可，二是保存资料，方便备查。</a:t>
            </a:r>
            <a:endParaRPr lang="en-US" altLang="zh-CN" sz="1800" dirty="0" smtClean="0"/>
          </a:p>
          <a:p>
            <a:pPr marL="0" indent="0">
              <a:buNone/>
            </a:pPr>
            <a:r>
              <a:rPr lang="en-US" altLang="zh-CN" sz="1800" dirty="0" smtClean="0"/>
              <a:t>3</a:t>
            </a:r>
            <a:r>
              <a:rPr lang="zh-CN" altLang="en-US" sz="1800" dirty="0" smtClean="0"/>
              <a:t>）所有预保存（下同）可随意添加标签，以方便您分类和查找。</a:t>
            </a:r>
            <a:endParaRPr lang="en-US" altLang="zh-CN" sz="1800" dirty="0" smtClean="0"/>
          </a:p>
          <a:p>
            <a:pPr marL="0" indent="0">
              <a:buNone/>
            </a:pPr>
            <a:r>
              <a:rPr lang="en-US" altLang="zh-CN" sz="1800" dirty="0" smtClean="0"/>
              <a:t>4</a:t>
            </a:r>
            <a:r>
              <a:rPr lang="zh-CN" altLang="en-US" sz="1800" dirty="0" smtClean="0"/>
              <a:t>）对于较大量的收件人预保存，可以拆分成多个预保存文件进行保存，以方便群发邮件时分批设置或使用不同邮件内容（模板）。</a:t>
            </a:r>
            <a:endParaRPr lang="en-US" altLang="zh-CN" sz="1800" dirty="0"/>
          </a:p>
        </p:txBody>
      </p:sp>
    </p:spTree>
    <p:extLst>
      <p:ext uri="{BB962C8B-B14F-4D97-AF65-F5344CB8AC3E}">
        <p14:creationId xmlns:p14="http://schemas.microsoft.com/office/powerpoint/2010/main" val="3607250365"/>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2.3 </a:t>
            </a:r>
            <a:r>
              <a:rPr lang="zh-CN" altLang="en-US" dirty="0" smtClean="0"/>
              <a:t>预存发件箱</a:t>
            </a:r>
            <a:endParaRPr lang="zh-CN" altLang="en-US" dirty="0"/>
          </a:p>
        </p:txBody>
      </p:sp>
      <p:sp>
        <p:nvSpPr>
          <p:cNvPr id="3" name="内容占位符 2"/>
          <p:cNvSpPr>
            <a:spLocks noGrp="1"/>
          </p:cNvSpPr>
          <p:nvPr>
            <p:ph idx="1"/>
          </p:nvPr>
        </p:nvSpPr>
        <p:spPr>
          <a:xfrm>
            <a:off x="899592" y="1556792"/>
            <a:ext cx="7344816" cy="4608512"/>
          </a:xfrm>
        </p:spPr>
        <p:txBody>
          <a:bodyPr/>
          <a:lstStyle/>
          <a:p>
            <a:pPr marL="0" indent="0">
              <a:buNone/>
            </a:pPr>
            <a:r>
              <a:rPr lang="zh-CN" altLang="en-US" dirty="0" smtClean="0">
                <a:latin typeface="+mn-ea"/>
              </a:rPr>
              <a:t>点击</a:t>
            </a:r>
            <a:r>
              <a:rPr lang="zh-CN" altLang="en-US" dirty="0">
                <a:latin typeface="+mn-ea"/>
              </a:rPr>
              <a:t>左侧栏</a:t>
            </a:r>
            <a:r>
              <a:rPr lang="zh-CN" altLang="en-US" dirty="0" smtClean="0">
                <a:latin typeface="+mn-ea"/>
              </a:rPr>
              <a:t>的预</a:t>
            </a:r>
            <a:r>
              <a:rPr lang="zh-CN" altLang="en-US" dirty="0">
                <a:latin typeface="+mn-ea"/>
              </a:rPr>
              <a:t>保存发件箱，预先保存自己</a:t>
            </a:r>
            <a:r>
              <a:rPr lang="zh-CN" altLang="en-US" dirty="0" smtClean="0">
                <a:latin typeface="+mn-ea"/>
              </a:rPr>
              <a:t>的</a:t>
            </a:r>
            <a:r>
              <a:rPr lang="en-US" altLang="zh-CN" dirty="0" smtClean="0">
                <a:latin typeface="+mn-ea"/>
              </a:rPr>
              <a:t>SMTP</a:t>
            </a:r>
            <a:r>
              <a:rPr lang="zh-CN" altLang="en-US" dirty="0" smtClean="0">
                <a:latin typeface="+mn-ea"/>
              </a:rPr>
              <a:t>发件邮箱</a:t>
            </a:r>
            <a:r>
              <a:rPr lang="zh-CN" altLang="en-US" dirty="0">
                <a:latin typeface="+mn-ea"/>
              </a:rPr>
              <a:t>资料，以</a:t>
            </a:r>
            <a:r>
              <a:rPr lang="zh-CN" altLang="en-US" dirty="0" smtClean="0">
                <a:latin typeface="+mn-ea"/>
              </a:rPr>
              <a:t>方便批量导入为系统所用的发件箱。</a:t>
            </a:r>
            <a:endParaRPr lang="en-US" altLang="zh-CN" dirty="0"/>
          </a:p>
          <a:p>
            <a:pPr marL="0" indent="0">
              <a:buNone/>
            </a:pPr>
            <a:r>
              <a:rPr lang="zh-CN" altLang="en-US" sz="1800" dirty="0" smtClean="0">
                <a:latin typeface="+mn-ea"/>
              </a:rPr>
              <a:t>温馨提示：</a:t>
            </a:r>
            <a:endParaRPr lang="en-US" altLang="zh-CN" sz="1800" dirty="0" smtClean="0">
              <a:latin typeface="+mn-ea"/>
            </a:endParaRPr>
          </a:p>
          <a:p>
            <a:pPr marL="0" indent="0">
              <a:buNone/>
            </a:pPr>
            <a:r>
              <a:rPr lang="en-US" altLang="zh-CN" sz="1800" dirty="0" smtClean="0">
                <a:latin typeface="+mn-ea"/>
              </a:rPr>
              <a:t>1</a:t>
            </a:r>
            <a:r>
              <a:rPr lang="zh-CN" altLang="en-US" sz="1800" dirty="0" smtClean="0">
                <a:latin typeface="+mn-ea"/>
              </a:rPr>
              <a:t>）预保存发</a:t>
            </a:r>
            <a:r>
              <a:rPr lang="zh-CN" altLang="en-US" sz="1800" dirty="0">
                <a:latin typeface="+mn-ea"/>
              </a:rPr>
              <a:t>件箱</a:t>
            </a:r>
            <a:r>
              <a:rPr lang="zh-CN" altLang="en-US" sz="1800" dirty="0" smtClean="0">
                <a:latin typeface="+mn-ea"/>
              </a:rPr>
              <a:t>格式为</a:t>
            </a:r>
            <a:r>
              <a:rPr lang="zh-CN" altLang="en-US" sz="1800" dirty="0">
                <a:latin typeface="+mn-ea"/>
              </a:rPr>
              <a:t>一行一个</a:t>
            </a:r>
            <a:r>
              <a:rPr lang="zh-CN" altLang="en-US" sz="1800" dirty="0" smtClean="0">
                <a:latin typeface="+mn-ea"/>
              </a:rPr>
              <a:t>，其格式</a:t>
            </a:r>
            <a:r>
              <a:rPr lang="zh-CN" altLang="en-US" sz="1800" dirty="0">
                <a:latin typeface="+mn-ea"/>
              </a:rPr>
              <a:t>为：</a:t>
            </a:r>
            <a:endParaRPr lang="en-US" altLang="zh-CN" sz="1800" dirty="0">
              <a:latin typeface="+mn-ea"/>
            </a:endParaRPr>
          </a:p>
          <a:p>
            <a:pPr marL="0" indent="0">
              <a:buNone/>
            </a:pPr>
            <a:r>
              <a:rPr lang="en-US" altLang="zh-CN" sz="1800" dirty="0">
                <a:hlinkClick r:id="rId2"/>
              </a:rPr>
              <a:t>mailname@gmail.com|123456|smtp.gmail.com|587|ssl</a:t>
            </a:r>
            <a:endParaRPr lang="en-US" altLang="zh-CN" sz="1800" dirty="0"/>
          </a:p>
          <a:p>
            <a:pPr marL="0" indent="0">
              <a:buNone/>
            </a:pPr>
            <a:r>
              <a:rPr lang="zh-CN" altLang="en-US" sz="1800" dirty="0" smtClean="0"/>
              <a:t>其意义为：邮箱</a:t>
            </a:r>
            <a:r>
              <a:rPr lang="zh-CN" altLang="en-US" sz="1800" dirty="0"/>
              <a:t>账户</a:t>
            </a:r>
            <a:r>
              <a:rPr lang="en-US" altLang="zh-CN" sz="1800" dirty="0"/>
              <a:t>|</a:t>
            </a:r>
            <a:r>
              <a:rPr lang="zh-CN" altLang="en-US" sz="1800" dirty="0"/>
              <a:t>密码</a:t>
            </a:r>
            <a:r>
              <a:rPr lang="en-US" altLang="zh-CN" sz="1800" dirty="0"/>
              <a:t>|</a:t>
            </a:r>
            <a:r>
              <a:rPr lang="en-US" altLang="zh-CN" sz="1800" dirty="0" err="1"/>
              <a:t>smtp</a:t>
            </a:r>
            <a:r>
              <a:rPr lang="zh-CN" altLang="en-US" sz="1800" dirty="0"/>
              <a:t>服务器</a:t>
            </a:r>
            <a:r>
              <a:rPr lang="en-US" altLang="zh-CN" sz="1800" dirty="0" smtClean="0"/>
              <a:t>|</a:t>
            </a:r>
            <a:r>
              <a:rPr lang="zh-CN" altLang="en-US" sz="1800" dirty="0" smtClean="0"/>
              <a:t>端口号</a:t>
            </a:r>
            <a:r>
              <a:rPr lang="en-US" altLang="zh-CN" sz="1800" dirty="0"/>
              <a:t>|</a:t>
            </a:r>
            <a:r>
              <a:rPr lang="zh-CN" altLang="en-US" sz="1800" dirty="0"/>
              <a:t>加密方式，其中</a:t>
            </a:r>
            <a:r>
              <a:rPr lang="en-US" altLang="zh-CN" sz="1800" dirty="0"/>
              <a:t>”|”</a:t>
            </a:r>
            <a:r>
              <a:rPr lang="zh-CN" altLang="en-US" sz="1800" dirty="0"/>
              <a:t>为英文</a:t>
            </a:r>
            <a:r>
              <a:rPr lang="zh-CN" altLang="en-US" sz="1800" dirty="0" smtClean="0"/>
              <a:t>管道符（就是回车键上方的那个</a:t>
            </a:r>
            <a:r>
              <a:rPr lang="zh-CN" altLang="en-US" sz="1800" dirty="0" smtClean="0"/>
              <a:t>键的上档键）</a:t>
            </a:r>
            <a:r>
              <a:rPr lang="zh-CN" altLang="en-US" sz="1800" dirty="0" smtClean="0"/>
              <a:t>。</a:t>
            </a:r>
            <a:endParaRPr lang="en-US" altLang="zh-CN" sz="1800" dirty="0"/>
          </a:p>
          <a:p>
            <a:pPr marL="0" indent="0">
              <a:buNone/>
            </a:pPr>
            <a:r>
              <a:rPr lang="en-US" altLang="zh-CN" sz="1800" dirty="0" smtClean="0"/>
              <a:t>2</a:t>
            </a:r>
            <a:r>
              <a:rPr lang="zh-CN" altLang="en-US" sz="1800" dirty="0" smtClean="0"/>
              <a:t>）</a:t>
            </a:r>
            <a:r>
              <a:rPr lang="zh-CN" altLang="en-US" sz="1800" dirty="0" smtClean="0"/>
              <a:t>如何导入为发件箱</a:t>
            </a:r>
            <a:r>
              <a:rPr lang="zh-CN" altLang="en-US" sz="1800" dirty="0" smtClean="0"/>
              <a:t>：点击预存页面</a:t>
            </a:r>
            <a:r>
              <a:rPr lang="zh-CN" altLang="en-US" sz="1800" dirty="0" smtClean="0"/>
              <a:t>中的导入链接，就可</a:t>
            </a:r>
            <a:r>
              <a:rPr lang="zh-CN" altLang="en-US" sz="1800" dirty="0" smtClean="0"/>
              <a:t>将预存直接导入为客维通的发</a:t>
            </a:r>
            <a:r>
              <a:rPr lang="zh-CN" altLang="en-US" sz="1800" dirty="0"/>
              <a:t>件</a:t>
            </a:r>
            <a:r>
              <a:rPr lang="zh-CN" altLang="en-US" sz="1800" dirty="0" smtClean="0"/>
              <a:t>箱，十分的简单和</a:t>
            </a:r>
            <a:r>
              <a:rPr lang="zh-CN" altLang="en-US" sz="1800" dirty="0"/>
              <a:t>方便。</a:t>
            </a:r>
            <a:r>
              <a:rPr lang="zh-CN" altLang="en-US" sz="1800" dirty="0" smtClean="0"/>
              <a:t>需注意</a:t>
            </a:r>
            <a:r>
              <a:rPr lang="zh-CN" altLang="en-US" sz="1800" dirty="0"/>
              <a:t>不要重复导入</a:t>
            </a:r>
            <a:r>
              <a:rPr lang="zh-CN" altLang="en-US" sz="1800" dirty="0" smtClean="0"/>
              <a:t>。</a:t>
            </a:r>
            <a:endParaRPr lang="en-US" altLang="zh-CN" sz="1800" dirty="0" smtClean="0"/>
          </a:p>
          <a:p>
            <a:pPr marL="0" indent="0">
              <a:buNone/>
            </a:pPr>
            <a:r>
              <a:rPr lang="en-US" altLang="zh-CN" sz="1800" dirty="0" smtClean="0"/>
              <a:t>3</a:t>
            </a:r>
            <a:r>
              <a:rPr lang="zh-CN" altLang="en-US" sz="1800" dirty="0" smtClean="0"/>
              <a:t>）预保存发件箱可以很快速地导入为群发使用的发件箱，这是它存在的最主要目的之</a:t>
            </a:r>
            <a:r>
              <a:rPr lang="zh-CN" altLang="en-US" sz="1800" dirty="0" smtClean="0"/>
              <a:t>所在</a:t>
            </a:r>
            <a:r>
              <a:rPr lang="zh-CN" altLang="en-US" sz="1800" dirty="0" smtClean="0"/>
              <a:t>。</a:t>
            </a:r>
            <a:endParaRPr lang="en-US" altLang="zh-CN" sz="1800" dirty="0" smtClean="0"/>
          </a:p>
          <a:p>
            <a:pPr marL="0" indent="0">
              <a:buNone/>
            </a:pPr>
            <a:r>
              <a:rPr lang="en-US" altLang="zh-CN" sz="1800" dirty="0" smtClean="0"/>
              <a:t>4</a:t>
            </a:r>
            <a:r>
              <a:rPr lang="zh-CN" altLang="en-US" sz="1800" dirty="0" smtClean="0"/>
              <a:t>）</a:t>
            </a:r>
            <a:r>
              <a:rPr lang="zh-CN" altLang="en-US" sz="1800" dirty="0"/>
              <a:t>预保存发件</a:t>
            </a:r>
            <a:r>
              <a:rPr lang="zh-CN" altLang="en-US" sz="1800" dirty="0" smtClean="0"/>
              <a:t>箱可以方便地使用标签分类和</a:t>
            </a:r>
            <a:r>
              <a:rPr lang="zh-CN" altLang="en-US" sz="1800" dirty="0" smtClean="0"/>
              <a:t>查找。</a:t>
            </a:r>
            <a:endParaRPr lang="en-US" altLang="zh-CN" sz="1800" dirty="0"/>
          </a:p>
        </p:txBody>
      </p:sp>
    </p:spTree>
    <p:extLst>
      <p:ext uri="{BB962C8B-B14F-4D97-AF65-F5344CB8AC3E}">
        <p14:creationId xmlns:p14="http://schemas.microsoft.com/office/powerpoint/2010/main" val="2153625663"/>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灵感触发会议演示文稿">
  <a:themeElements>
    <a:clrScheme name="MS_PPTBrainstorm_TP01018437 1">
      <a:dk1>
        <a:srgbClr val="FFCC00"/>
      </a:dk1>
      <a:lt1>
        <a:srgbClr val="F8F8F8"/>
      </a:lt1>
      <a:dk2>
        <a:srgbClr val="000000"/>
      </a:dk2>
      <a:lt2>
        <a:srgbClr val="6666FF"/>
      </a:lt2>
      <a:accent1>
        <a:srgbClr val="669900"/>
      </a:accent1>
      <a:accent2>
        <a:srgbClr val="006600"/>
      </a:accent2>
      <a:accent3>
        <a:srgbClr val="AAAAAA"/>
      </a:accent3>
      <a:accent4>
        <a:srgbClr val="D4D4D4"/>
      </a:accent4>
      <a:accent5>
        <a:srgbClr val="B8CAAA"/>
      </a:accent5>
      <a:accent6>
        <a:srgbClr val="005C00"/>
      </a:accent6>
      <a:hlink>
        <a:srgbClr val="0099FF"/>
      </a:hlink>
      <a:folHlink>
        <a:srgbClr val="669900"/>
      </a:folHlink>
    </a:clrScheme>
    <a:fontScheme name="MS_PPTBrainstorm_TP01018437">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S_PPTBrainstorm_TP01018437 1">
        <a:dk1>
          <a:srgbClr val="FFCC00"/>
        </a:dk1>
        <a:lt1>
          <a:srgbClr val="F8F8F8"/>
        </a:lt1>
        <a:dk2>
          <a:srgbClr val="000000"/>
        </a:dk2>
        <a:lt2>
          <a:srgbClr val="6666FF"/>
        </a:lt2>
        <a:accent1>
          <a:srgbClr val="669900"/>
        </a:accent1>
        <a:accent2>
          <a:srgbClr val="006600"/>
        </a:accent2>
        <a:accent3>
          <a:srgbClr val="AAAAAA"/>
        </a:accent3>
        <a:accent4>
          <a:srgbClr val="D4D4D4"/>
        </a:accent4>
        <a:accent5>
          <a:srgbClr val="B8CAAA"/>
        </a:accent5>
        <a:accent6>
          <a:srgbClr val="005C00"/>
        </a:accent6>
        <a:hlink>
          <a:srgbClr val="0099FF"/>
        </a:hlink>
        <a:folHlink>
          <a:srgbClr val="669900"/>
        </a:folHlink>
      </a:clrScheme>
      <a:clrMap bg1="dk2" tx1="lt1" bg2="dk1" tx2="lt2" accent1="accent1" accent2="accent2" accent3="accent3" accent4="accent4" accent5="accent5" accent6="accent6" hlink="hlink" folHlink="folHlink"/>
    </a:extraClrScheme>
    <a:extraClrScheme>
      <a:clrScheme name="MS_PPTBrainstorm_TP01018437 2">
        <a:dk1>
          <a:srgbClr val="868686"/>
        </a:dk1>
        <a:lt1>
          <a:srgbClr val="FFFFFF"/>
        </a:lt1>
        <a:dk2>
          <a:srgbClr val="009999"/>
        </a:dk2>
        <a:lt2>
          <a:srgbClr val="6600FF"/>
        </a:lt2>
        <a:accent1>
          <a:srgbClr val="9999FF"/>
        </a:accent1>
        <a:accent2>
          <a:srgbClr val="CBCBCB"/>
        </a:accent2>
        <a:accent3>
          <a:srgbClr val="FFFFFF"/>
        </a:accent3>
        <a:accent4>
          <a:srgbClr val="727272"/>
        </a:accent4>
        <a:accent5>
          <a:srgbClr val="CACAFF"/>
        </a:accent5>
        <a:accent6>
          <a:srgbClr val="B8B8B8"/>
        </a:accent6>
        <a:hlink>
          <a:srgbClr val="6600FF"/>
        </a:hlink>
        <a:folHlink>
          <a:srgbClr val="009999"/>
        </a:folHlink>
      </a:clrScheme>
      <a:clrMap bg1="lt1" tx1="dk1" bg2="lt2" tx2="dk2" accent1="accent1" accent2="accent2" accent3="accent3" accent4="accent4" accent5="accent5" accent6="accent6" hlink="hlink" folHlink="folHlink"/>
    </a:extraClrScheme>
    <a:extraClrScheme>
      <a:clrScheme name="MS_PPTBrainstorm_TP01018437 3">
        <a:dk1>
          <a:srgbClr val="1C1C1C"/>
        </a:dk1>
        <a:lt1>
          <a:srgbClr val="FFFFFF"/>
        </a:lt1>
        <a:dk2>
          <a:srgbClr val="000000"/>
        </a:dk2>
        <a:lt2>
          <a:srgbClr val="969696"/>
        </a:lt2>
        <a:accent1>
          <a:srgbClr val="DDDDDD"/>
        </a:accent1>
        <a:accent2>
          <a:srgbClr val="CBCBCB"/>
        </a:accent2>
        <a:accent3>
          <a:srgbClr val="FFFFFF"/>
        </a:accent3>
        <a:accent4>
          <a:srgbClr val="161616"/>
        </a:accent4>
        <a:accent5>
          <a:srgbClr val="EBEBEB"/>
        </a:accent5>
        <a:accent6>
          <a:srgbClr val="B8B8B8"/>
        </a:accent6>
        <a:hlink>
          <a:srgbClr val="4D4D4D"/>
        </a:hlink>
        <a:folHlink>
          <a:srgbClr val="B2B2B2"/>
        </a:folHlink>
      </a:clrScheme>
      <a:clrMap bg1="lt1" tx1="dk1" bg2="lt2" tx2="dk2" accent1="accent1" accent2="accent2" accent3="accent3" accent4="accent4" accent5="accent5" accent6="accent6" hlink="hlink" folHlink="folHlink"/>
    </a:extraClrScheme>
    <a:extraClrScheme>
      <a:clrScheme name="MS_PPTBrainstorm_TP01018437 4">
        <a:dk1>
          <a:srgbClr val="FFCC00"/>
        </a:dk1>
        <a:lt1>
          <a:srgbClr val="FFFFCC"/>
        </a:lt1>
        <a:dk2>
          <a:srgbClr val="000099"/>
        </a:dk2>
        <a:lt2>
          <a:srgbClr val="00CC00"/>
        </a:lt2>
        <a:accent1>
          <a:srgbClr val="3333FF"/>
        </a:accent1>
        <a:accent2>
          <a:srgbClr val="3333CC"/>
        </a:accent2>
        <a:accent3>
          <a:srgbClr val="AAAACA"/>
        </a:accent3>
        <a:accent4>
          <a:srgbClr val="DADAAE"/>
        </a:accent4>
        <a:accent5>
          <a:srgbClr val="ADADFF"/>
        </a:accent5>
        <a:accent6>
          <a:srgbClr val="2D2DB9"/>
        </a:accent6>
        <a:hlink>
          <a:srgbClr val="0099FF"/>
        </a:hlink>
        <a:folHlink>
          <a:srgbClr val="CC9900"/>
        </a:folHlink>
      </a:clrScheme>
      <a:clrMap bg1="dk2" tx1="lt1" bg2="dk1" tx2="lt2" accent1="accent1" accent2="accent2" accent3="accent3" accent4="accent4" accent5="accent5" accent6="accent6" hlink="hlink" folHlink="folHlink"/>
    </a:extraClrScheme>
    <a:extraClrScheme>
      <a:clrScheme name="MS_PPTBrainstorm_TP01018437 5">
        <a:dk1>
          <a:srgbClr val="FFFF00"/>
        </a:dk1>
        <a:lt1>
          <a:srgbClr val="FFFFFF"/>
        </a:lt1>
        <a:dk2>
          <a:srgbClr val="FF0033"/>
        </a:dk2>
        <a:lt2>
          <a:srgbClr val="000000"/>
        </a:lt2>
        <a:accent1>
          <a:srgbClr val="330099"/>
        </a:accent1>
        <a:accent2>
          <a:srgbClr val="CC0000"/>
        </a:accent2>
        <a:accent3>
          <a:srgbClr val="FFAAAD"/>
        </a:accent3>
        <a:accent4>
          <a:srgbClr val="DADADA"/>
        </a:accent4>
        <a:accent5>
          <a:srgbClr val="ADAACA"/>
        </a:accent5>
        <a:accent6>
          <a:srgbClr val="B90000"/>
        </a:accent6>
        <a:hlink>
          <a:srgbClr val="0099FF"/>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灵感触发会议演示文稿</Template>
  <TotalTime>6901</TotalTime>
  <Words>4742</Words>
  <Application>Microsoft Office PowerPoint</Application>
  <PresentationFormat>全屏显示(4:3)</PresentationFormat>
  <Paragraphs>449</Paragraphs>
  <Slides>47</Slides>
  <Notes>0</Notes>
  <HiddenSlides>0</HiddenSlides>
  <MMClips>0</MMClips>
  <ScaleCrop>false</ScaleCrop>
  <HeadingPairs>
    <vt:vector size="4" baseType="variant">
      <vt:variant>
        <vt:lpstr>主题</vt:lpstr>
      </vt:variant>
      <vt:variant>
        <vt:i4>1</vt:i4>
      </vt:variant>
      <vt:variant>
        <vt:lpstr>幻灯片标题</vt:lpstr>
      </vt:variant>
      <vt:variant>
        <vt:i4>47</vt:i4>
      </vt:variant>
    </vt:vector>
  </HeadingPairs>
  <TitlesOfParts>
    <vt:vector size="48" baseType="lpstr">
      <vt:lpstr>灵感触发会议演示文稿</vt:lpstr>
      <vt:lpstr>高效自动化 客户维护方案</vt:lpstr>
      <vt:lpstr>PowerPoint 演示文稿</vt:lpstr>
      <vt:lpstr>1.客户维护的重要性与实施</vt:lpstr>
      <vt:lpstr>2.自动化维护的优点</vt:lpstr>
      <vt:lpstr>PowerPoint 演示文稿</vt:lpstr>
      <vt:lpstr>1. 安装客维通</vt:lpstr>
      <vt:lpstr>2. 客户资料的准备 DATA PREPARATION</vt:lpstr>
      <vt:lpstr>2.2 预存收件人（箱）</vt:lpstr>
      <vt:lpstr>2.3 预存发件箱</vt:lpstr>
      <vt:lpstr>2.4 预存标题</vt:lpstr>
      <vt:lpstr>2.5 预存模板</vt:lpstr>
      <vt:lpstr>PowerPoint 演示文稿</vt:lpstr>
      <vt:lpstr>1.广告邮件群发</vt:lpstr>
      <vt:lpstr>1.广告邮件群发（续）</vt:lpstr>
      <vt:lpstr>2.客户维护群发</vt:lpstr>
      <vt:lpstr>3.编程发送</vt:lpstr>
      <vt:lpstr>4.搜索客户发送</vt:lpstr>
      <vt:lpstr>5.立即执行发送任务</vt:lpstr>
      <vt:lpstr>PowerPoint 演示文稿</vt:lpstr>
      <vt:lpstr>1.短信发送</vt:lpstr>
      <vt:lpstr>2.客户维护发送</vt:lpstr>
      <vt:lpstr>3.编程发送</vt:lpstr>
      <vt:lpstr>4.搜索客户发送</vt:lpstr>
      <vt:lpstr>PowerPoint 演示文稿</vt:lpstr>
      <vt:lpstr>1.查看通讯录</vt:lpstr>
      <vt:lpstr>2.通讯录管理</vt:lpstr>
      <vt:lpstr>3.通讯录转换</vt:lpstr>
      <vt:lpstr>4.通讯录万能导入</vt:lpstr>
      <vt:lpstr>5.QQ通讯录导入</vt:lpstr>
      <vt:lpstr>6.通讯录导出</vt:lpstr>
      <vt:lpstr>7.客户资料</vt:lpstr>
      <vt:lpstr>PowerPoint 演示文稿</vt:lpstr>
      <vt:lpstr>1.添加提醒</vt:lpstr>
      <vt:lpstr>2.记事备忘</vt:lpstr>
      <vt:lpstr>3.查看日程</vt:lpstr>
      <vt:lpstr>4.我的资料</vt:lpstr>
      <vt:lpstr>PowerPoint 演示文稿</vt:lpstr>
      <vt:lpstr>1.邮件群发设置</vt:lpstr>
      <vt:lpstr>2.邮件发送速度和频率控制介绍</vt:lpstr>
      <vt:lpstr>3.如何控制邮件发送量和频率</vt:lpstr>
      <vt:lpstr>4.1 发件箱设置－主发件箱</vt:lpstr>
      <vt:lpstr>4.2 发件箱设置－群发箱</vt:lpstr>
      <vt:lpstr>PowerPoint 演示文稿</vt:lpstr>
      <vt:lpstr>1.添加短信账号</vt:lpstr>
      <vt:lpstr>2.短信充值</vt:lpstr>
      <vt:lpstr>欢迎您提出宝贵意见和建议</vt:lpstr>
      <vt:lpstr>教程结束 END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如何制作图文并茂的 网页式电子邮件</dc:title>
  <dc:creator>zwr</dc:creator>
  <cp:lastModifiedBy>zwr</cp:lastModifiedBy>
  <cp:revision>471</cp:revision>
  <dcterms:created xsi:type="dcterms:W3CDTF">2014-12-03T15:11:07Z</dcterms:created>
  <dcterms:modified xsi:type="dcterms:W3CDTF">2016-09-01T09:32:32Z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TC010184372052</vt:lpwstr>
  </property>
</Properties>
</file>